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310" r:id="rId2"/>
    <p:sldId id="288" r:id="rId3"/>
    <p:sldId id="373" r:id="rId4"/>
    <p:sldId id="333" r:id="rId5"/>
    <p:sldId id="337" r:id="rId6"/>
    <p:sldId id="366" r:id="rId7"/>
    <p:sldId id="354" r:id="rId8"/>
    <p:sldId id="371" r:id="rId9"/>
    <p:sldId id="340" r:id="rId10"/>
    <p:sldId id="384" r:id="rId11"/>
    <p:sldId id="339" r:id="rId12"/>
    <p:sldId id="341" r:id="rId13"/>
    <p:sldId id="344" r:id="rId14"/>
    <p:sldId id="367" r:id="rId15"/>
    <p:sldId id="319" r:id="rId16"/>
    <p:sldId id="375" r:id="rId17"/>
    <p:sldId id="385" r:id="rId18"/>
    <p:sldId id="387" r:id="rId19"/>
    <p:sldId id="331" r:id="rId20"/>
    <p:sldId id="334" r:id="rId21"/>
    <p:sldId id="378" r:id="rId22"/>
    <p:sldId id="330" r:id="rId23"/>
    <p:sldId id="355" r:id="rId24"/>
    <p:sldId id="368" r:id="rId25"/>
    <p:sldId id="370" r:id="rId26"/>
    <p:sldId id="380" r:id="rId27"/>
    <p:sldId id="381" r:id="rId28"/>
    <p:sldId id="389" r:id="rId29"/>
    <p:sldId id="382" r:id="rId30"/>
    <p:sldId id="390" r:id="rId31"/>
    <p:sldId id="391" r:id="rId32"/>
    <p:sldId id="377" r:id="rId33"/>
    <p:sldId id="392" r:id="rId34"/>
    <p:sldId id="332" r:id="rId35"/>
  </p:sldIdLst>
  <p:sldSz cx="12192000" cy="6858000"/>
  <p:notesSz cx="6858000" cy="9144000"/>
  <p:embeddedFontLst>
    <p:embeddedFont>
      <p:font typeface="나눔명조 ExtraBold" panose="02020603020101020101" pitchFamily="18" charset="-127"/>
      <p:bold r:id="rId37"/>
    </p:embeddedFont>
    <p:embeddedFont>
      <p:font typeface="맑은 고딕" panose="020B0503020000020004" pitchFamily="50" charset="-127"/>
      <p:regular r:id="rId38"/>
      <p:bold r:id="rId39"/>
    </p:embeddedFont>
    <p:embeddedFont>
      <p:font typeface="Segoe UI" panose="020B0502040204020203" pitchFamily="34" charset="0"/>
      <p:regular r:id="rId40"/>
      <p:bold r:id="rId41"/>
      <p:italic r:id="rId42"/>
      <p:boldItalic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2DA3"/>
    <a:srgbClr val="8A0000"/>
    <a:srgbClr val="F20000"/>
    <a:srgbClr val="E2AC00"/>
    <a:srgbClr val="EEF7E9"/>
    <a:srgbClr val="FFF6DD"/>
    <a:srgbClr val="EEB500"/>
    <a:srgbClr val="FDF0E7"/>
    <a:srgbClr val="00CC00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0" autoAdjust="0"/>
    <p:restoredTop sz="81407" autoAdjust="0"/>
  </p:normalViewPr>
  <p:slideViewPr>
    <p:cSldViewPr snapToGrid="0">
      <p:cViewPr varScale="1">
        <p:scale>
          <a:sx n="82" d="100"/>
          <a:sy n="82" d="100"/>
        </p:scale>
        <p:origin x="110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F674A-7C48-4C65-AB25-A98B7517330E}" type="datetimeFigureOut">
              <a:rPr lang="ko-KR" altLang="en-US" smtClean="0"/>
              <a:t>2018-10-26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414BD2-C028-4603-BF60-5767BCFCFB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281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970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26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703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45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94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산업단지</a:t>
            </a:r>
            <a:r>
              <a:rPr lang="ko-KR" altLang="en-US" baseline="0" dirty="0"/>
              <a:t> 내 대기 오염 물질 시설 개수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세로축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갯수별</a:t>
            </a:r>
            <a:r>
              <a:rPr lang="ko-KR" altLang="en-US" baseline="0" dirty="0"/>
              <a:t> 오염물질 배출량은 </a:t>
            </a:r>
            <a:r>
              <a:rPr lang="ko-KR" altLang="en-US" baseline="0" dirty="0" err="1"/>
              <a:t>색있는</a:t>
            </a:r>
            <a:r>
              <a:rPr lang="ko-KR" altLang="en-US" baseline="0" dirty="0"/>
              <a:t> 바를 통해서</a:t>
            </a:r>
            <a:r>
              <a:rPr lang="en-US" altLang="ko-KR" baseline="0" dirty="0"/>
              <a:t>…</a:t>
            </a:r>
          </a:p>
          <a:p>
            <a:r>
              <a:rPr lang="ko-KR" altLang="en-US" dirty="0"/>
              <a:t>서울 디지털 산업단지 내 대기오염 배출량이 서울시 구 평균을 </a:t>
            </a:r>
            <a:r>
              <a:rPr lang="ko-KR" altLang="en-US" dirty="0" err="1"/>
              <a:t>봤을때</a:t>
            </a:r>
            <a:r>
              <a:rPr lang="ko-KR" altLang="en-US" dirty="0"/>
              <a:t> 상당히 높은 것으로 나타나</a:t>
            </a:r>
            <a:r>
              <a:rPr lang="ko-KR" altLang="en-US" baseline="0" dirty="0"/>
              <a:t>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</a:t>
            </a:r>
            <a:r>
              <a:rPr lang="ko-KR" altLang="en-US" baseline="0" dirty="0" err="1"/>
              <a:t>조성히</a:t>
            </a:r>
            <a:r>
              <a:rPr lang="ko-KR" altLang="en-US" baseline="0" dirty="0"/>
              <a:t> 특히 필요하다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이를 통해 대기 오염 물질이 많이 나오는 지역에 높은 점수를 주어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최적지 기준에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961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산업단지</a:t>
            </a:r>
            <a:r>
              <a:rPr lang="ko-KR" altLang="en-US" baseline="0" dirty="0"/>
              <a:t> 내 대기 오염 물질 시설 개수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세로축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갯수별</a:t>
            </a:r>
            <a:r>
              <a:rPr lang="ko-KR" altLang="en-US" baseline="0" dirty="0"/>
              <a:t> 오염물질 배출량은 </a:t>
            </a:r>
            <a:r>
              <a:rPr lang="ko-KR" altLang="en-US" baseline="0" dirty="0" err="1"/>
              <a:t>색있는</a:t>
            </a:r>
            <a:r>
              <a:rPr lang="ko-KR" altLang="en-US" baseline="0" dirty="0"/>
              <a:t> 바를 통해서</a:t>
            </a:r>
            <a:r>
              <a:rPr lang="en-US" altLang="ko-KR" baseline="0" dirty="0"/>
              <a:t>…</a:t>
            </a:r>
          </a:p>
          <a:p>
            <a:r>
              <a:rPr lang="ko-KR" altLang="en-US" dirty="0"/>
              <a:t>서울 디지털 산업단지 내 대기오염 배출량이 서울시 구 평균을 </a:t>
            </a:r>
            <a:r>
              <a:rPr lang="ko-KR" altLang="en-US" dirty="0" err="1"/>
              <a:t>봤을때</a:t>
            </a:r>
            <a:r>
              <a:rPr lang="ko-KR" altLang="en-US" dirty="0"/>
              <a:t> 상당히 높은 것으로 나타나</a:t>
            </a:r>
            <a:r>
              <a:rPr lang="ko-KR" altLang="en-US" baseline="0" dirty="0"/>
              <a:t>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</a:t>
            </a:r>
            <a:r>
              <a:rPr lang="ko-KR" altLang="en-US" baseline="0" dirty="0" err="1"/>
              <a:t>조성히</a:t>
            </a:r>
            <a:r>
              <a:rPr lang="ko-KR" altLang="en-US" baseline="0" dirty="0"/>
              <a:t> 특히 필요하다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이를 통해 대기 오염 물질이 많이 나오는 지역에 높은 점수를 주어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최적지 기준에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87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산업단지</a:t>
            </a:r>
            <a:r>
              <a:rPr lang="ko-KR" altLang="en-US" baseline="0" dirty="0"/>
              <a:t> 내 대기 오염 물질 시설 개수 </a:t>
            </a:r>
            <a:r>
              <a:rPr lang="en-US" altLang="ko-KR" baseline="0" dirty="0"/>
              <a:t>– </a:t>
            </a:r>
            <a:r>
              <a:rPr lang="ko-KR" altLang="en-US" baseline="0" dirty="0"/>
              <a:t>세로축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갯수별</a:t>
            </a:r>
            <a:r>
              <a:rPr lang="ko-KR" altLang="en-US" baseline="0" dirty="0"/>
              <a:t> 오염물질 배출량은 </a:t>
            </a:r>
            <a:r>
              <a:rPr lang="ko-KR" altLang="en-US" baseline="0" dirty="0" err="1"/>
              <a:t>색있는</a:t>
            </a:r>
            <a:r>
              <a:rPr lang="ko-KR" altLang="en-US" baseline="0" dirty="0"/>
              <a:t> 바를 통해서</a:t>
            </a:r>
            <a:r>
              <a:rPr lang="en-US" altLang="ko-KR" baseline="0" dirty="0"/>
              <a:t>…</a:t>
            </a:r>
          </a:p>
          <a:p>
            <a:r>
              <a:rPr lang="ko-KR" altLang="en-US" dirty="0"/>
              <a:t>서울 디지털 산업단지 내 대기오염 배출량이 서울시 구 평균을 </a:t>
            </a:r>
            <a:r>
              <a:rPr lang="ko-KR" altLang="en-US" dirty="0" err="1"/>
              <a:t>봤을때</a:t>
            </a:r>
            <a:r>
              <a:rPr lang="ko-KR" altLang="en-US" dirty="0"/>
              <a:t> 상당히 높은 것으로 나타나</a:t>
            </a:r>
            <a:r>
              <a:rPr lang="ko-KR" altLang="en-US" baseline="0" dirty="0"/>
              <a:t>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</a:t>
            </a:r>
            <a:r>
              <a:rPr lang="ko-KR" altLang="en-US" baseline="0" dirty="0" err="1"/>
              <a:t>조성히</a:t>
            </a:r>
            <a:r>
              <a:rPr lang="ko-KR" altLang="en-US" baseline="0" dirty="0"/>
              <a:t> 특히 필요하다</a:t>
            </a:r>
            <a:r>
              <a:rPr lang="en-US" altLang="ko-KR" baseline="0" dirty="0"/>
              <a:t>….</a:t>
            </a:r>
          </a:p>
          <a:p>
            <a:r>
              <a:rPr lang="ko-KR" altLang="en-US" baseline="0" dirty="0"/>
              <a:t>이를 통해 대기 오염 물질이 많이 나오는 지역에 높은 점수를 주어 녹지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공원 최적지 기준에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07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</a:t>
            </a:r>
            <a:r>
              <a:rPr lang="ko-KR" altLang="en-US" baseline="0" dirty="0"/>
              <a:t> 별 녹지 면적이 너무 적음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적은 수대로 </a:t>
            </a:r>
            <a:r>
              <a:rPr lang="ko-KR" altLang="en-US" baseline="0" dirty="0" err="1"/>
              <a:t>가산점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103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</a:t>
            </a:r>
            <a:r>
              <a:rPr lang="ko-KR" altLang="en-US" baseline="0" dirty="0"/>
              <a:t> 별 녹지 면적이 너무 적음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적은 수대로 </a:t>
            </a:r>
            <a:r>
              <a:rPr lang="ko-KR" altLang="en-US" baseline="0" dirty="0" err="1"/>
              <a:t>가산점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943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구별 공원 개수는 구로구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금천구에서 다소 부족함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67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147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414BD2-C028-4603-BF60-5767BCFCFB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56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080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151AF1-BAFD-4C19-8AC2-F2A1F0DBA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A01C66-116F-4C02-B255-F0B990D38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85251-4061-483C-BD95-1FC579822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80A743-0669-4FFD-9A7A-E2A1C52C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8C72D5-B4DA-43F1-B828-DB11A8E5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92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98EED1-CD38-4424-9012-D5FDB74D5A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E3A7FA-1503-4354-8843-1DB6C3456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A6C64-EB75-464F-B421-DC24DEC1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093AA5-C4AA-4896-86FD-74E8833F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8B62-1082-406D-9683-5D5F57434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979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9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725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42BF1B-713A-4BF2-B3FA-8EECD18D4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560D5A-8C35-46D0-A293-1F89284EB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91CA45-454F-4CCB-8264-C6D4ED62E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32BC14-8F04-45FB-A774-FA4C0B35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B89AEC-6193-4F23-BF5B-408CAFF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BBA94E-B58A-463A-8E7C-8D6CB7812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46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BE4BED-74F7-4305-9733-812C430B9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73D264-365B-4267-A11E-466201D7C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08A133-7601-48E4-976C-8AAD547E07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DAA4B87-DDC3-41FA-A885-A5149FA166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E530B14-22DA-4F1F-9933-81F9CD284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F35878-869A-4AD4-BC5E-89B42C97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98262-3221-4971-AFA2-E0E7B692D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5E73E5-6B84-4E7B-B093-DFA28103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696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FDFFC-A5DA-47B9-AB0D-3F1C7C12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7802AC-7D9F-4300-AAB6-D4BD2465B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68BD5B-C9E0-4869-A784-98201E5C8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4669250-03C5-4820-8A8B-1B63061BF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68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98EDB5F-B3D0-4D09-BECE-464BEB86B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FA6F361-4BA2-4C0E-B2CC-064105747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F99FF5-2544-4530-93FE-3B67BE478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5466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26504F-AE4A-4D00-9805-7CE38EED2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B07D91-C3A3-40F4-8A0A-BC744EA05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919F7-91E3-4486-8D87-47CC6BCB7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95BA8A-42F2-4185-8ECC-D41FB20B3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7D8272-812B-4173-A51E-892DCD489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EF4D0D-D9E7-4704-AE8A-7C1EE1CB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624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5984F-9297-4204-976D-5358C6BF9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C6489C-2DAD-402A-A608-B10EB43B1D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BCFEB5-08E8-4871-B2C6-651A240419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434EE-EDC1-4F7E-8BB4-D8AD3C9AC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31B93E-962D-415F-983E-86886114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2CCCAA-46E5-4148-B144-60CD8A8D9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06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E1816-71B9-400A-8CC7-44BFF5DBF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8C06F4-3594-491C-AF7A-915D9FF52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03FF5-8184-4D22-9BB4-3FC1A8C6AD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B9B38-F560-4835-ADA5-BB3DA7E9341F}" type="datetimeFigureOut">
              <a:rPr lang="ko-KR" altLang="en-US" smtClean="0"/>
              <a:t>2018-10-26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2EE54C-1A50-455E-9961-1A994E6AA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1AD29E-CD1E-43E7-A88D-12E22E987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E92A0-AFAA-4B27-BF21-322C8CE03B4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068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8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microsoft.com/office/2007/relationships/hdphoto" Target="../media/hdphoto4.wdp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3.png"/><Relationship Id="rId7" Type="http://schemas.microsoft.com/office/2007/relationships/hdphoto" Target="../media/hdphoto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38.png"/><Relationship Id="rId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42.png"/><Relationship Id="rId9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6.png"/><Relationship Id="rId7" Type="http://schemas.microsoft.com/office/2007/relationships/hdphoto" Target="../media/hdphoto4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7.png"/><Relationship Id="rId10" Type="http://schemas.openxmlformats.org/officeDocument/2006/relationships/image" Target="../media/image48.gif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40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microsoft.com/office/2007/relationships/hdphoto" Target="../media/hdphoto6.wdp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30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3C43F-08F5-4C3A-900D-3FEB000F525C}"/>
              </a:ext>
            </a:extLst>
          </p:cNvPr>
          <p:cNvSpPr txBox="1"/>
          <p:nvPr/>
        </p:nvSpPr>
        <p:spPr>
          <a:xfrm>
            <a:off x="537323" y="448707"/>
            <a:ext cx="1164934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쾌적하고 생동감 넘치는 친환경 산업단지를 위한 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                                </a:t>
            </a:r>
            <a:r>
              <a:rPr lang="ko-KR" altLang="en-US" sz="44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최적의 공원</a:t>
            </a:r>
            <a:r>
              <a:rPr lang="en-US" altLang="ko-KR" sz="44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44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녹지 분석 및 선정</a:t>
            </a:r>
            <a:r>
              <a:rPr lang="ko-KR" altLang="en-US" sz="7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sz="5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53476"/>
              </p:ext>
            </p:extLst>
          </p:nvPr>
        </p:nvGraphicFramePr>
        <p:xfrm>
          <a:off x="6469743" y="4451766"/>
          <a:ext cx="5085866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5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1</a:t>
                      </a:r>
                      <a:r>
                        <a:rPr lang="ko-KR" altLang="en-US" sz="32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조 </a:t>
                      </a:r>
                      <a:r>
                        <a:rPr lang="ko-KR" altLang="en-US" sz="32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타노스</a:t>
                      </a:r>
                      <a:endParaRPr lang="en-US" altLang="ko-KR" sz="32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10000"/>
                            </a:srgbClr>
                          </a:outerShdw>
                        </a:effectLs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10000"/>
                            </a:srgbClr>
                          </a:outerShdw>
                        </a:effectLs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8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10000"/>
                            </a:srgbClr>
                          </a:outerShdw>
                        </a:effectLs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  <a:p>
                      <a:pPr algn="r" latinLnBrk="1"/>
                      <a:r>
                        <a:rPr lang="ko-KR" alt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김영림</a:t>
                      </a:r>
                      <a:r>
                        <a:rPr lang="en-US" altLang="ko-KR" sz="2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ko-KR" altLang="en-US" sz="2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김경태</a:t>
                      </a:r>
                      <a:r>
                        <a:rPr lang="en-US" altLang="ko-KR" sz="2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김찬준</a:t>
                      </a:r>
                      <a:r>
                        <a:rPr lang="en-US" altLang="ko-KR" sz="240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, </a:t>
                      </a:r>
                      <a:r>
                        <a:rPr lang="ko-KR" altLang="en-US" sz="2400" b="1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정일호</a:t>
                      </a:r>
                      <a:endParaRPr lang="ko-KR" altLang="en-US" sz="2400" b="1" dirty="0">
                        <a:solidFill>
                          <a:schemeClr val="accent6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10000"/>
                            </a:srgbClr>
                          </a:outerShdw>
                        </a:effectLs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28DC425-A65A-4155-98BE-6C95288A5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95" b="90000" l="9889" r="90778">
                        <a14:foregroundMark x1="51000" y1="8684" x2="51000" y2="8684"/>
                        <a14:foregroundMark x1="57778" y1="90526" x2="57778" y2="90526"/>
                        <a14:foregroundMark x1="52778" y1="8158" x2="52778" y2="8158"/>
                        <a14:foregroundMark x1="48333" y1="7895" x2="48333" y2="7895"/>
                        <a14:foregroundMark x1="90778" y1="69737" x2="90778" y2="69737"/>
                        <a14:foregroundMark x1="9889" y1="55789" x2="9889" y2="5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93063">
            <a:off x="-275232" y="3172368"/>
            <a:ext cx="5547221" cy="2342160"/>
          </a:xfrm>
          <a:prstGeom prst="rect">
            <a:avLst/>
          </a:prstGeom>
        </p:spPr>
      </p:pic>
      <p:pic>
        <p:nvPicPr>
          <p:cNvPr id="1026" name="Picture 2" descr="thanos face pngì ëí ì´ë¯¸ì§ ê²ìê²°ê³¼">
            <a:extLst>
              <a:ext uri="{FF2B5EF4-FFF2-40B4-BE49-F238E27FC236}">
                <a16:creationId xmlns:a16="http://schemas.microsoft.com/office/drawing/2014/main" id="{53EF5096-56C9-4C51-B50A-5E9114C3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217" y="4126894"/>
            <a:ext cx="693022" cy="114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976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F3858A-E1E0-45FD-B4EB-167F65F8C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437" y="1613577"/>
            <a:ext cx="9451345" cy="501551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287594" y="3004458"/>
            <a:ext cx="340467" cy="294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2BF6B9A-334B-4197-9DB8-0CEFCF77524C}"/>
              </a:ext>
            </a:extLst>
          </p:cNvPr>
          <p:cNvSpPr/>
          <p:nvPr/>
        </p:nvSpPr>
        <p:spPr>
          <a:xfrm>
            <a:off x="6232849" y="3004458"/>
            <a:ext cx="727788" cy="3023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A1CF47-C451-46BB-A8B7-01245FA0F611}"/>
              </a:ext>
            </a:extLst>
          </p:cNvPr>
          <p:cNvSpPr/>
          <p:nvPr/>
        </p:nvSpPr>
        <p:spPr>
          <a:xfrm>
            <a:off x="9209150" y="3041780"/>
            <a:ext cx="340467" cy="29484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16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AF9D1FF-4815-4CAC-9888-613273842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91" y="1755628"/>
            <a:ext cx="6034272" cy="4887769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A63F7-680E-4A3A-A40E-F712A5B055ED}"/>
              </a:ext>
            </a:extLst>
          </p:cNvPr>
          <p:cNvSpPr txBox="1"/>
          <p:nvPr/>
        </p:nvSpPr>
        <p:spPr>
          <a:xfrm>
            <a:off x="6757363" y="2617149"/>
            <a:ext cx="4711546" cy="2048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 디지털 산업단지가 속한 구들은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대체적으로 인구 수가 평균보다 낮은데도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1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인당 공원 면적은 평균보다 현저히 낮음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38DA8-897B-43D5-A691-EC202D6C1F58}"/>
              </a:ext>
            </a:extLst>
          </p:cNvPr>
          <p:cNvSpPr/>
          <p:nvPr/>
        </p:nvSpPr>
        <p:spPr>
          <a:xfrm>
            <a:off x="1446852" y="2108719"/>
            <a:ext cx="843037" cy="3752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1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322CDA7-FB0C-4BC6-B371-1028652EEE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19" y="1692695"/>
            <a:ext cx="10101284" cy="495948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226768" y="2883159"/>
            <a:ext cx="413374" cy="32827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443292-36B8-4813-B772-A35197A7FCDF}"/>
              </a:ext>
            </a:extLst>
          </p:cNvPr>
          <p:cNvSpPr/>
          <p:nvPr/>
        </p:nvSpPr>
        <p:spPr>
          <a:xfrm>
            <a:off x="7578394" y="2883159"/>
            <a:ext cx="413374" cy="32827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8DAC0B-0B00-4879-B63E-B75E864F5804}"/>
              </a:ext>
            </a:extLst>
          </p:cNvPr>
          <p:cNvSpPr/>
          <p:nvPr/>
        </p:nvSpPr>
        <p:spPr>
          <a:xfrm>
            <a:off x="10198676" y="2883159"/>
            <a:ext cx="413374" cy="328271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5676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7D155-D8EA-41DE-AC82-378EBAD02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72" y="1731523"/>
            <a:ext cx="6032679" cy="494165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6AAB08-80C1-4C5A-8F97-6378D9903730}"/>
              </a:ext>
            </a:extLst>
          </p:cNvPr>
          <p:cNvSpPr/>
          <p:nvPr/>
        </p:nvSpPr>
        <p:spPr>
          <a:xfrm>
            <a:off x="1364329" y="2102104"/>
            <a:ext cx="1210195" cy="39169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12C31-ACA0-453D-AB05-AD498363BCAD}"/>
              </a:ext>
            </a:extLst>
          </p:cNvPr>
          <p:cNvSpPr txBox="1"/>
          <p:nvPr/>
        </p:nvSpPr>
        <p:spPr>
          <a:xfrm>
            <a:off x="6924038" y="2738866"/>
            <a:ext cx="3903633" cy="15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구로 산업단지가 속한 구들의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수가 평균보다 낮음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</p:spTree>
    <p:extLst>
      <p:ext uri="{BB962C8B-B14F-4D97-AF65-F5344CB8AC3E}">
        <p14:creationId xmlns:p14="http://schemas.microsoft.com/office/powerpoint/2010/main" val="494612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86DCA-205D-4F67-B99A-F954F8855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26" y="1929590"/>
            <a:ext cx="5047520" cy="44322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620878-1705-4091-9BB2-BEA2505C0C7A}"/>
              </a:ext>
            </a:extLst>
          </p:cNvPr>
          <p:cNvSpPr txBox="1"/>
          <p:nvPr/>
        </p:nvSpPr>
        <p:spPr>
          <a:xfrm>
            <a:off x="6242178" y="2626998"/>
            <a:ext cx="4724058" cy="2510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공원의 주 이용객은 노인이라는 사회적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통념과는 달리 실제로는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사용을 많이 하는 연령대가 직장인의 연령대에 속하는 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20~40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대인 것으로 나타남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</p:spTree>
    <p:extLst>
      <p:ext uri="{BB962C8B-B14F-4D97-AF65-F5344CB8AC3E}">
        <p14:creationId xmlns:p14="http://schemas.microsoft.com/office/powerpoint/2010/main" val="168770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3"/>
            <a:ext cx="4378036" cy="795759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519953" y="1062364"/>
            <a:ext cx="7505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 주제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산업 단지 내 공원 최적 입지 찾기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2EBFA9-ADB0-4EE5-9DC9-10138061A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10" y="2731148"/>
            <a:ext cx="4740583" cy="401126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245E46-65D8-4BC5-A591-B2219137E3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51" y="2246051"/>
            <a:ext cx="1814830" cy="1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48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49A958B-72BD-4977-9187-38D44EA365E5}"/>
              </a:ext>
            </a:extLst>
          </p:cNvPr>
          <p:cNvSpPr txBox="1"/>
          <p:nvPr/>
        </p:nvSpPr>
        <p:spPr>
          <a:xfrm>
            <a:off x="5531138" y="1743585"/>
            <a:ext cx="790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</a:t>
            </a:r>
            <a:endParaRPr lang="ko-KR" alt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F02548A-F563-4DA1-BC35-05300C2F4F58}"/>
              </a:ext>
            </a:extLst>
          </p:cNvPr>
          <p:cNvSpPr txBox="1"/>
          <p:nvPr/>
        </p:nvSpPr>
        <p:spPr>
          <a:xfrm>
            <a:off x="4015148" y="2881406"/>
            <a:ext cx="3887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과정 및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E0168-D523-4736-B294-CA97DB1B4595}"/>
              </a:ext>
            </a:extLst>
          </p:cNvPr>
          <p:cNvCxnSpPr>
            <a:cxnSpLocks/>
          </p:cNvCxnSpPr>
          <p:nvPr/>
        </p:nvCxnSpPr>
        <p:spPr>
          <a:xfrm>
            <a:off x="4015148" y="2724704"/>
            <a:ext cx="3770569" cy="0"/>
          </a:xfrm>
          <a:prstGeom prst="line">
            <a:avLst/>
          </a:prstGeom>
          <a:ln w="19050">
            <a:solidFill>
              <a:srgbClr val="80C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6BC875-37A8-4CD1-9CB0-67B778B8C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95" b="90000" l="9889" r="90778">
                        <a14:foregroundMark x1="51000" y1="8684" x2="51000" y2="8684"/>
                        <a14:foregroundMark x1="57778" y1="90526" x2="57778" y2="90526"/>
                        <a14:foregroundMark x1="52778" y1="8158" x2="52778" y2="8158"/>
                        <a14:foregroundMark x1="48333" y1="7895" x2="48333" y2="7895"/>
                        <a14:foregroundMark x1="90778" y1="69737" x2="90778" y2="69737"/>
                        <a14:foregroundMark x1="9889" y1="55789" x2="9889" y2="5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1659">
            <a:off x="8805249" y="4662449"/>
            <a:ext cx="3253243" cy="13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88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들어가기 전에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 descr="ê´ë ¨ ì´ë¯¸ì§">
            <a:extLst>
              <a:ext uri="{FF2B5EF4-FFF2-40B4-BE49-F238E27FC236}">
                <a16:creationId xmlns:a16="http://schemas.microsoft.com/office/drawing/2014/main" id="{1BF3F859-1569-4DA0-83C6-DB484D48DA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034"/>
          <a:stretch/>
        </p:blipFill>
        <p:spPr bwMode="auto">
          <a:xfrm flipH="1">
            <a:off x="9175802" y="5056906"/>
            <a:ext cx="1592505" cy="146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C:/Users/user/AppData/Roaming/PolarisOffice/ETemp/17340_16941256/fImage9475672541.png">
            <a:extLst>
              <a:ext uri="{FF2B5EF4-FFF2-40B4-BE49-F238E27FC236}">
                <a16:creationId xmlns:a16="http://schemas.microsoft.com/office/drawing/2014/main" id="{ACA536EE-4D05-4CB2-B813-72518CA9A1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641">
            <a:off x="3536786" y="3427528"/>
            <a:ext cx="2531754" cy="2955839"/>
          </a:xfrm>
          <a:prstGeom prst="rect">
            <a:avLst/>
          </a:prstGeom>
          <a:noFill/>
        </p:spPr>
      </p:pic>
      <p:pic>
        <p:nvPicPr>
          <p:cNvPr id="30" name="Picture 10" descr="C:/Users/user/AppData/Roaming/PolarisOffice/ETemp/17340_16941256/fImage1194767316500.png">
            <a:extLst>
              <a:ext uri="{FF2B5EF4-FFF2-40B4-BE49-F238E27FC236}">
                <a16:creationId xmlns:a16="http://schemas.microsoft.com/office/drawing/2014/main" id="{9785D0E0-28ED-4E45-8ADA-696C53A86E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2724">
            <a:off x="610358" y="2148922"/>
            <a:ext cx="2980690" cy="3324225"/>
          </a:xfrm>
          <a:prstGeom prst="rect">
            <a:avLst/>
          </a:prstGeom>
          <a:noFill/>
        </p:spPr>
      </p:pic>
      <p:sp>
        <p:nvSpPr>
          <p:cNvPr id="31" name="Text Box 11">
            <a:extLst>
              <a:ext uri="{FF2B5EF4-FFF2-40B4-BE49-F238E27FC236}">
                <a16:creationId xmlns:a16="http://schemas.microsoft.com/office/drawing/2014/main" id="{2D923FF8-9347-470B-9515-53FAB92D27A1}"/>
              </a:ext>
            </a:extLst>
          </p:cNvPr>
          <p:cNvSpPr txBox="1">
            <a:spLocks/>
          </p:cNvSpPr>
          <p:nvPr/>
        </p:nvSpPr>
        <p:spPr>
          <a:xfrm rot="21395436">
            <a:off x="591042" y="1911059"/>
            <a:ext cx="4245495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r>
              <a:rPr lang="en-US" altLang="ko-KR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국보관</a:t>
            </a: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 건립 </a:t>
            </a:r>
            <a:r>
              <a:rPr lang="en-US" altLang="ko-KR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후보지</a:t>
            </a:r>
            <a:r>
              <a:rPr lang="en-US" altLang="ko-KR" dirty="0">
                <a:solidFill>
                  <a:schemeClr val="tx1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effectLst/>
                <a:latin typeface="+mj-ea"/>
                <a:ea typeface="+mj-ea"/>
              </a:rPr>
              <a:t>검토</a:t>
            </a:r>
            <a:r>
              <a:rPr lang="ko-KR" altLang="en-US" dirty="0">
                <a:solidFill>
                  <a:schemeClr val="tx1"/>
                </a:solidFill>
                <a:effectLst/>
                <a:latin typeface="+mj-ea"/>
                <a:ea typeface="+mj-ea"/>
              </a:rPr>
              <a:t>문</a:t>
            </a:r>
          </a:p>
        </p:txBody>
      </p:sp>
      <p:pic>
        <p:nvPicPr>
          <p:cNvPr id="34" name="Picture 6" descr="C:/Users/user/AppData/Roaming/PolarisOffice/ETemp/17340_16941256/fImage110707278467.png">
            <a:extLst>
              <a:ext uri="{FF2B5EF4-FFF2-40B4-BE49-F238E27FC236}">
                <a16:creationId xmlns:a16="http://schemas.microsoft.com/office/drawing/2014/main" id="{672AB3C2-66DC-4865-9AF3-09F7CBDB77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88" y="1715260"/>
            <a:ext cx="2791888" cy="894317"/>
          </a:xfrm>
          <a:prstGeom prst="rect">
            <a:avLst/>
          </a:prstGeom>
          <a:noFill/>
        </p:spPr>
      </p:pic>
      <p:sp>
        <p:nvSpPr>
          <p:cNvPr id="35" name="Text Box 5">
            <a:extLst>
              <a:ext uri="{FF2B5EF4-FFF2-40B4-BE49-F238E27FC236}">
                <a16:creationId xmlns:a16="http://schemas.microsoft.com/office/drawing/2014/main" id="{5FF1EDA1-2DA8-4079-B6DC-22F5B11E30AF}"/>
              </a:ext>
            </a:extLst>
          </p:cNvPr>
          <p:cNvSpPr txBox="1">
            <a:spLocks/>
          </p:cNvSpPr>
          <p:nvPr/>
        </p:nvSpPr>
        <p:spPr>
          <a:xfrm rot="386914">
            <a:off x="3607381" y="3176429"/>
            <a:ext cx="3788572" cy="30905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defPPr>
              <a:defRPr lang="ko-KR"/>
            </a:defPPr>
            <a:lvl1pPr indent="0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="1">
                <a:effectLst/>
                <a:latin typeface="+mj-ea"/>
                <a:ea typeface="+mj-ea"/>
              </a:defRPr>
            </a:lvl1pPr>
          </a:lstStyle>
          <a:p>
            <a:r>
              <a:rPr lang="en-US" altLang="ko-KR" dirty="0" err="1"/>
              <a:t>의령군</a:t>
            </a:r>
            <a:r>
              <a:rPr lang="en-US" altLang="ko-KR" dirty="0"/>
              <a:t> 부림면 </a:t>
            </a:r>
            <a:r>
              <a:rPr lang="en-US" altLang="ko-KR" dirty="0" err="1"/>
              <a:t>공원</a:t>
            </a:r>
            <a:r>
              <a:rPr lang="en-US" altLang="ko-KR" dirty="0"/>
              <a:t> </a:t>
            </a:r>
            <a:r>
              <a:rPr lang="en-US" altLang="ko-KR" dirty="0" err="1"/>
              <a:t>후보지</a:t>
            </a:r>
            <a:r>
              <a:rPr lang="en-US" altLang="ko-KR" dirty="0"/>
              <a:t> </a:t>
            </a:r>
            <a:r>
              <a:rPr lang="en-US" altLang="ko-KR" dirty="0" err="1"/>
              <a:t>선정</a:t>
            </a:r>
            <a:r>
              <a:rPr lang="ko-KR" altLang="en-US" dirty="0"/>
              <a:t>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3A79B8-0E2A-4623-A844-AE04CC2E24A3}"/>
              </a:ext>
            </a:extLst>
          </p:cNvPr>
          <p:cNvSpPr/>
          <p:nvPr/>
        </p:nvSpPr>
        <p:spPr>
          <a:xfrm>
            <a:off x="6531376" y="1865992"/>
            <a:ext cx="47521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너무 </a:t>
            </a:r>
            <a:r>
              <a:rPr lang="ko-KR" altLang="en-US" sz="24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주관적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인걸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?</a:t>
            </a:r>
          </a:p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선정 기준이 없거나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현장조사에서 객관적이지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못하잖아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</a:p>
          <a:p>
            <a:pPr algn="ctr"/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공정성</a:t>
            </a:r>
            <a:r>
              <a:rPr lang="en-US" altLang="ko-KR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투명성에 의혹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생길 수 있고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현장조사시 여러 요소들을 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놓칠 수 있겠는데</a:t>
            </a:r>
            <a:r>
              <a:rPr lang="en-US" altLang="ko-KR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</a:p>
        </p:txBody>
      </p:sp>
      <p:sp>
        <p:nvSpPr>
          <p:cNvPr id="10" name="생각 풍선: 구름 모양 9">
            <a:extLst>
              <a:ext uri="{FF2B5EF4-FFF2-40B4-BE49-F238E27FC236}">
                <a16:creationId xmlns:a16="http://schemas.microsoft.com/office/drawing/2014/main" id="{DB6D7CF4-E92F-43C6-B706-15304365A36C}"/>
              </a:ext>
            </a:extLst>
          </p:cNvPr>
          <p:cNvSpPr/>
          <p:nvPr/>
        </p:nvSpPr>
        <p:spPr>
          <a:xfrm rot="11222046">
            <a:off x="6547666" y="873255"/>
            <a:ext cx="4807337" cy="3751958"/>
          </a:xfrm>
          <a:prstGeom prst="cloudCallout">
            <a:avLst>
              <a:gd name="adj1" fmla="val -18640"/>
              <a:gd name="adj2" fmla="val -6488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9BBA6E8-6697-48F2-8B61-E88DEFE24CF2}"/>
              </a:ext>
            </a:extLst>
          </p:cNvPr>
          <p:cNvGrpSpPr/>
          <p:nvPr/>
        </p:nvGrpSpPr>
        <p:grpSpPr>
          <a:xfrm>
            <a:off x="-9331" y="32433"/>
            <a:ext cx="3784271" cy="707886"/>
            <a:chOff x="22485" y="600943"/>
            <a:chExt cx="3888120" cy="579949"/>
          </a:xfrm>
        </p:grpSpPr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2543D335-AAA6-4894-8820-354C4DEA171E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8">
              <a:extLst>
                <a:ext uri="{FF2B5EF4-FFF2-40B4-BE49-F238E27FC236}">
                  <a16:creationId xmlns:a16="http://schemas.microsoft.com/office/drawing/2014/main" id="{E73F344E-2893-4570-A3DA-6AD6B4AB4434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1542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3130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들어가기 전에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…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2" descr="ê´ë ¨ ì´ë¯¸ì§">
            <a:extLst>
              <a:ext uri="{FF2B5EF4-FFF2-40B4-BE49-F238E27FC236}">
                <a16:creationId xmlns:a16="http://schemas.microsoft.com/office/drawing/2014/main" id="{00AF9681-8C0F-46EE-9998-2884D5FE5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787" y="4076353"/>
            <a:ext cx="3639203" cy="233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8">
            <a:extLst>
              <a:ext uri="{FF2B5EF4-FFF2-40B4-BE49-F238E27FC236}">
                <a16:creationId xmlns:a16="http://schemas.microsoft.com/office/drawing/2014/main" id="{CE8E8A17-8556-4931-8BC5-0026743A527D}"/>
              </a:ext>
            </a:extLst>
          </p:cNvPr>
          <p:cNvSpPr txBox="1"/>
          <p:nvPr/>
        </p:nvSpPr>
        <p:spPr>
          <a:xfrm>
            <a:off x="5979248" y="1585584"/>
            <a:ext cx="35173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빅데이터</a:t>
            </a: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분석해</a:t>
            </a:r>
            <a:r>
              <a:rPr lang="ko-KR" altLang="en-US" sz="2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endParaRPr lang="en-US" altLang="ko-KR" sz="2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3200" b="1" dirty="0">
                <a:solidFill>
                  <a:srgbClr val="E2AC00"/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객관적 기준</a:t>
            </a: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세워 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입지를 선정해보자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126" name="Picture 6" descr="ê´ë ¨ ì´ë¯¸ì§">
            <a:extLst>
              <a:ext uri="{FF2B5EF4-FFF2-40B4-BE49-F238E27FC236}">
                <a16:creationId xmlns:a16="http://schemas.microsoft.com/office/drawing/2014/main" id="{B48B0257-56F7-4636-B0F4-2102327B1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411" y="1820572"/>
            <a:ext cx="3775394" cy="4807966"/>
          </a:xfrm>
          <a:prstGeom prst="round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7A611E45-ECE0-401F-8D57-411AE9DA173A}"/>
              </a:ext>
            </a:extLst>
          </p:cNvPr>
          <p:cNvSpPr/>
          <p:nvPr/>
        </p:nvSpPr>
        <p:spPr>
          <a:xfrm>
            <a:off x="5725023" y="1188271"/>
            <a:ext cx="4025761" cy="2379306"/>
          </a:xfrm>
          <a:prstGeom prst="wedgeEllipseCallout">
            <a:avLst>
              <a:gd name="adj1" fmla="val 22509"/>
              <a:gd name="adj2" fmla="val 65245"/>
            </a:avLst>
          </a:prstGeom>
          <a:noFill/>
          <a:ln w="28575">
            <a:solidFill>
              <a:srgbClr val="E2A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234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 도구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 descr="python iconì ëí ì´ë¯¸ì§ ê²ìê²°ê³¼">
            <a:extLst>
              <a:ext uri="{FF2B5EF4-FFF2-40B4-BE49-F238E27FC236}">
                <a16:creationId xmlns:a16="http://schemas.microsoft.com/office/drawing/2014/main" id="{61B9DB94-2068-4852-97E5-9548AF36E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9262">
            <a:off x="722034" y="2742872"/>
            <a:ext cx="1321211" cy="132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gis iconì ëí ì´ë¯¸ì§ ê²ìê²°ê³¼">
            <a:extLst>
              <a:ext uri="{FF2B5EF4-FFF2-40B4-BE49-F238E27FC236}">
                <a16:creationId xmlns:a16="http://schemas.microsoft.com/office/drawing/2014/main" id="{B63BD767-44FA-41D1-849E-9DA0BFE0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366" y="2092243"/>
            <a:ext cx="2909082" cy="266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70781ED-8830-48D7-8A57-078F1478BD96}"/>
              </a:ext>
            </a:extLst>
          </p:cNvPr>
          <p:cNvSpPr txBox="1"/>
          <p:nvPr/>
        </p:nvSpPr>
        <p:spPr>
          <a:xfrm>
            <a:off x="642026" y="4615357"/>
            <a:ext cx="33545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Python &amp; </a:t>
            </a:r>
            <a:r>
              <a:rPr lang="en-US" altLang="ko-KR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Pycharm</a:t>
            </a:r>
            <a:endParaRPr lang="en-US" altLang="ko-KR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 분석 및 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시각화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4C59E-4E97-427A-8623-E1719EEB0035}"/>
              </a:ext>
            </a:extLst>
          </p:cNvPr>
          <p:cNvSpPr txBox="1"/>
          <p:nvPr/>
        </p:nvSpPr>
        <p:spPr>
          <a:xfrm>
            <a:off x="4966050" y="4550548"/>
            <a:ext cx="202811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Excel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 저장소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 </a:t>
            </a:r>
            <a:r>
              <a:rPr lang="ko-KR" altLang="en-US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전처리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자료 정리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076" name="Picture 4" descr="pycharm iconì ëí ì´ë¯¸ì§ ê²ìê²°ê³¼">
            <a:extLst>
              <a:ext uri="{FF2B5EF4-FFF2-40B4-BE49-F238E27FC236}">
                <a16:creationId xmlns:a16="http://schemas.microsoft.com/office/drawing/2014/main" id="{F11E2BFC-8847-414C-867E-253E59AB5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0733">
            <a:off x="2054367" y="2507991"/>
            <a:ext cx="2004180" cy="2004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xcel iconì ëí ì´ë¯¸ì§ ê²ìê²°ê³¼">
            <a:extLst>
              <a:ext uri="{FF2B5EF4-FFF2-40B4-BE49-F238E27FC236}">
                <a16:creationId xmlns:a16="http://schemas.microsoft.com/office/drawing/2014/main" id="{589E7845-3C6F-493D-B47E-22C253D98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465" y="2673015"/>
            <a:ext cx="1505115" cy="150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81A482-24E8-416F-8D22-91D1B6E3EAA8}"/>
              </a:ext>
            </a:extLst>
          </p:cNvPr>
          <p:cNvSpPr txBox="1"/>
          <p:nvPr/>
        </p:nvSpPr>
        <p:spPr>
          <a:xfrm>
            <a:off x="7966317" y="4653979"/>
            <a:ext cx="25058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QGIS</a:t>
            </a: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 </a:t>
            </a:r>
            <a:r>
              <a:rPr lang="ko-KR" altLang="en-US" sz="24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및 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시각화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0206B87-AB95-43BE-8F47-694121AAC74A}"/>
              </a:ext>
            </a:extLst>
          </p:cNvPr>
          <p:cNvGrpSpPr/>
          <p:nvPr/>
        </p:nvGrpSpPr>
        <p:grpSpPr>
          <a:xfrm>
            <a:off x="0" y="31164"/>
            <a:ext cx="3784271" cy="707886"/>
            <a:chOff x="22485" y="600943"/>
            <a:chExt cx="3888120" cy="579949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4F133A9-1A79-4B0F-A7E6-115CA46F4B06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8">
              <a:extLst>
                <a:ext uri="{FF2B5EF4-FFF2-40B4-BE49-F238E27FC236}">
                  <a16:creationId xmlns:a16="http://schemas.microsoft.com/office/drawing/2014/main" id="{D825424E-D2CF-47EF-8A75-54C47F1E98AA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539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9D30E7C-B598-467F-A869-220935AD8060}"/>
              </a:ext>
            </a:extLst>
          </p:cNvPr>
          <p:cNvCxnSpPr/>
          <p:nvPr/>
        </p:nvCxnSpPr>
        <p:spPr>
          <a:xfrm>
            <a:off x="0" y="1437440"/>
            <a:ext cx="4154905" cy="0"/>
          </a:xfrm>
          <a:prstGeom prst="line">
            <a:avLst/>
          </a:prstGeom>
          <a:ln w="19050">
            <a:solidFill>
              <a:srgbClr val="80C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8">
            <a:extLst>
              <a:ext uri="{FF2B5EF4-FFF2-40B4-BE49-F238E27FC236}">
                <a16:creationId xmlns:a16="http://schemas.microsoft.com/office/drawing/2014/main" id="{28F179E7-8C56-439F-8AC4-40FBDCAD1A37}"/>
              </a:ext>
            </a:extLst>
          </p:cNvPr>
          <p:cNvSpPr txBox="1"/>
          <p:nvPr/>
        </p:nvSpPr>
        <p:spPr>
          <a:xfrm>
            <a:off x="479744" y="332034"/>
            <a:ext cx="1499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목차</a:t>
            </a:r>
          </a:p>
        </p:txBody>
      </p:sp>
      <p:grpSp>
        <p:nvGrpSpPr>
          <p:cNvPr id="18" name="그룹 1"/>
          <p:cNvGrpSpPr>
            <a:grpSpLocks/>
          </p:cNvGrpSpPr>
          <p:nvPr/>
        </p:nvGrpSpPr>
        <p:grpSpPr bwMode="auto">
          <a:xfrm>
            <a:off x="5361818" y="1013043"/>
            <a:ext cx="4360433" cy="1700594"/>
            <a:chOff x="5240111" y="1951800"/>
            <a:chExt cx="4360434" cy="1701373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5240111" y="2091647"/>
              <a:ext cx="647700" cy="585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01.</a:t>
              </a:r>
              <a:endParaRPr lang="ko-KR" altLang="ko-KR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5842932" y="1951800"/>
              <a:ext cx="3757613" cy="1701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프로젝트 개요</a:t>
              </a:r>
              <a:endParaRPr kumimoji="0" lang="en-US" altLang="ko-KR" sz="3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kumimoji="0" lang="en-US" altLang="ko-KR" sz="2000" dirty="0">
                  <a:solidFill>
                    <a:srgbClr val="80C535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kumimoji="0" lang="ko-KR" altLang="en-US" sz="2000" dirty="0">
                  <a:solidFill>
                    <a:srgbClr val="80C535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분석 배경</a:t>
              </a:r>
              <a:endPara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  <a:p>
              <a:pPr eaLnBrk="1" latinLnBrk="1" hangingPunct="1">
                <a:lnSpc>
                  <a:spcPct val="150000"/>
                </a:lnSpc>
              </a:pPr>
              <a:r>
                <a:rPr kumimoji="0" lang="en-US" altLang="ko-KR" sz="2000" dirty="0">
                  <a:solidFill>
                    <a:srgbClr val="80C535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 - </a:t>
              </a:r>
              <a:r>
                <a:rPr kumimoji="0" lang="ko-KR" altLang="en-US" sz="2000" dirty="0">
                  <a:solidFill>
                    <a:srgbClr val="80C535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분석 주제</a:t>
              </a:r>
              <a:endPara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C56AFD5-5CE4-4B8B-B1A3-77CFE6ED18FA}"/>
              </a:ext>
            </a:extLst>
          </p:cNvPr>
          <p:cNvSpPr/>
          <p:nvPr/>
        </p:nvSpPr>
        <p:spPr>
          <a:xfrm>
            <a:off x="11394006" y="-2492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669B6-85C5-42C4-A068-15C68E5BBB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859" y1="29577" x2="34859" y2="29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7" t="14760" r="24634" b="35428"/>
          <a:stretch/>
        </p:blipFill>
        <p:spPr>
          <a:xfrm rot="18629333">
            <a:off x="308385" y="5771248"/>
            <a:ext cx="790501" cy="850354"/>
          </a:xfrm>
          <a:prstGeom prst="rect">
            <a:avLst/>
          </a:prstGeom>
        </p:spPr>
      </p:pic>
      <p:grpSp>
        <p:nvGrpSpPr>
          <p:cNvPr id="13" name="그룹 1">
            <a:extLst>
              <a:ext uri="{FF2B5EF4-FFF2-40B4-BE49-F238E27FC236}">
                <a16:creationId xmlns:a16="http://schemas.microsoft.com/office/drawing/2014/main" id="{61B4EFC7-6891-4D97-8F6B-4B961F72DA63}"/>
              </a:ext>
            </a:extLst>
          </p:cNvPr>
          <p:cNvGrpSpPr>
            <a:grpSpLocks/>
          </p:cNvGrpSpPr>
          <p:nvPr/>
        </p:nvGrpSpPr>
        <p:grpSpPr bwMode="auto">
          <a:xfrm>
            <a:off x="5361818" y="3209835"/>
            <a:ext cx="4360433" cy="745012"/>
            <a:chOff x="5240111" y="1951800"/>
            <a:chExt cx="4360434" cy="745353"/>
          </a:xfrm>
        </p:grpSpPr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B1ED3B04-B74A-4497-8214-ADF6925FE4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40111" y="2091647"/>
              <a:ext cx="647700" cy="5850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 eaLnBrk="1" latinLnBrk="1" hangingPunct="1"/>
              <a:r>
                <a:rPr lang="en-US" altLang="ko-KR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02.</a:t>
              </a:r>
              <a:endParaRPr lang="ko-KR" altLang="ko-KR" sz="28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id="{29FE651A-BD6C-4904-9327-43C88E1A4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42932" y="1951800"/>
              <a:ext cx="3757613" cy="745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1" hangingPunct="1">
                <a:lnSpc>
                  <a:spcPct val="150000"/>
                </a:lnSpc>
              </a:pPr>
              <a:r>
                <a:rPr kumimoji="0" lang="ko-KR" altLang="en-US" sz="3200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  <a:cs typeface="Arial" panose="020B0604020202020204" pitchFamily="34" charset="0"/>
                </a:rPr>
                <a:t>과정 및 결과</a:t>
              </a:r>
              <a:endParaRPr kumimoji="0" lang="en-US" altLang="ko-KR" sz="32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endParaRPr>
            </a:p>
          </p:txBody>
        </p:sp>
      </p:grpSp>
      <p:sp>
        <p:nvSpPr>
          <p:cNvPr id="20" name="Text Box 5">
            <a:extLst>
              <a:ext uri="{FF2B5EF4-FFF2-40B4-BE49-F238E27FC236}">
                <a16:creationId xmlns:a16="http://schemas.microsoft.com/office/drawing/2014/main" id="{70B5B770-2B39-4614-BA2A-E59FE5AFD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955" y="3964505"/>
            <a:ext cx="3757612" cy="2808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- </a:t>
            </a:r>
            <a:r>
              <a:rPr kumimoji="0" lang="ko-KR" altLang="en-US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분석 도구</a:t>
            </a:r>
            <a:endParaRPr kumimoji="0" lang="en-US" altLang="ko-KR" sz="2000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- </a:t>
            </a:r>
            <a:r>
              <a:rPr kumimoji="0" lang="ko-KR" altLang="en-US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제약 사항</a:t>
            </a:r>
            <a:endParaRPr kumimoji="0" lang="en-US" altLang="ko-KR" sz="2000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- </a:t>
            </a:r>
            <a:r>
              <a:rPr kumimoji="0" lang="ko-KR" altLang="en-US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과정 개요</a:t>
            </a:r>
            <a:endParaRPr kumimoji="0" lang="en-US" altLang="ko-KR" sz="2000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- </a:t>
            </a:r>
            <a:r>
              <a:rPr kumimoji="0" lang="ko-KR" altLang="en-US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데이터 분석</a:t>
            </a:r>
            <a:endParaRPr kumimoji="0" lang="en-US" altLang="ko-KR" sz="2000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 eaLnBrk="1" latinLnBrk="1" hangingPunct="1"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- </a:t>
            </a:r>
            <a:r>
              <a:rPr kumimoji="0" lang="ko-KR" altLang="en-US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결과</a:t>
            </a:r>
            <a:endParaRPr kumimoji="0" lang="en-US" altLang="ko-KR" sz="2000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kumimoji="0" lang="en-US" altLang="ko-KR" sz="2000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  <a:cs typeface="Arial" panose="020B06040202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799714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제약 사항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0781ED-8830-48D7-8A57-078F1478BD96}"/>
              </a:ext>
            </a:extLst>
          </p:cNvPr>
          <p:cNvSpPr txBox="1"/>
          <p:nvPr/>
        </p:nvSpPr>
        <p:spPr>
          <a:xfrm>
            <a:off x="4043930" y="2207386"/>
            <a:ext cx="698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서울시 외의 전국적인 데이터가 부족함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24C59E-4E97-427A-8623-E1719EEB0035}"/>
              </a:ext>
            </a:extLst>
          </p:cNvPr>
          <p:cNvSpPr txBox="1"/>
          <p:nvPr/>
        </p:nvSpPr>
        <p:spPr>
          <a:xfrm>
            <a:off x="4397883" y="3112855"/>
            <a:ext cx="71576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상주인구 분석에 필요한 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동 단위 이하의 자료가 존재하지 않음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1A482-24E8-416F-8D22-91D1B6E3EAA8}"/>
              </a:ext>
            </a:extLst>
          </p:cNvPr>
          <p:cNvSpPr txBox="1"/>
          <p:nvPr/>
        </p:nvSpPr>
        <p:spPr>
          <a:xfrm>
            <a:off x="4396226" y="4449211"/>
            <a:ext cx="68483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산업단지 안에 있는 기업의 업종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및</a:t>
            </a:r>
            <a:r>
              <a:rPr lang="en-US" altLang="ko-KR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  <a:p>
            <a:pPr algn="just"/>
            <a:r>
              <a:rPr lang="ko-KR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  종사자 수에 관한 데이터가 존재하지 않음</a:t>
            </a:r>
            <a:endParaRPr lang="en-US" altLang="ko-KR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862820-9F36-4FD5-B2CC-35FAEDF05BE7}"/>
              </a:ext>
            </a:extLst>
          </p:cNvPr>
          <p:cNvGrpSpPr/>
          <p:nvPr/>
        </p:nvGrpSpPr>
        <p:grpSpPr>
          <a:xfrm>
            <a:off x="825679" y="2179179"/>
            <a:ext cx="3421117" cy="3421117"/>
            <a:chOff x="869706" y="2201109"/>
            <a:chExt cx="3421117" cy="3421117"/>
          </a:xfrm>
        </p:grpSpPr>
        <p:pic>
          <p:nvPicPr>
            <p:cNvPr id="5122" name="Picture 2" descr="data iconì ëí ì´ë¯¸ì§ ê²ìê²°ê³¼">
              <a:extLst>
                <a:ext uri="{FF2B5EF4-FFF2-40B4-BE49-F238E27FC236}">
                  <a16:creationId xmlns:a16="http://schemas.microsoft.com/office/drawing/2014/main" id="{89D795BF-29E6-4BB4-91AD-917AC59A5F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706" y="2201109"/>
              <a:ext cx="3421117" cy="3421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6" name="Picture 6" descr="ê´ë ¨ ì´ë¯¸ì§">
              <a:extLst>
                <a:ext uri="{FF2B5EF4-FFF2-40B4-BE49-F238E27FC236}">
                  <a16:creationId xmlns:a16="http://schemas.microsoft.com/office/drawing/2014/main" id="{6029D45F-DF3D-44C5-9A6D-E551A0C9F6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62878" y="2387455"/>
              <a:ext cx="3234771" cy="323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EE8117-35A0-4415-B57F-9788B79DC1F2}"/>
              </a:ext>
            </a:extLst>
          </p:cNvPr>
          <p:cNvGrpSpPr/>
          <p:nvPr/>
        </p:nvGrpSpPr>
        <p:grpSpPr>
          <a:xfrm>
            <a:off x="0" y="18662"/>
            <a:ext cx="3784271" cy="707886"/>
            <a:chOff x="22485" y="600943"/>
            <a:chExt cx="3888120" cy="57994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6A72B83-71D4-4E4A-8022-8B227DA803BD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B2EE3C9C-11AB-443E-8BDB-2083DEC069F1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628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과정 개요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Picture 2" descr="importance iconì ëí ì´ë¯¸ì§ ê²ìê²°ê³¼">
            <a:extLst>
              <a:ext uri="{FF2B5EF4-FFF2-40B4-BE49-F238E27FC236}">
                <a16:creationId xmlns:a16="http://schemas.microsoft.com/office/drawing/2014/main" id="{9BC07ACA-28CE-4244-AAA2-AEDA529B0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488" y="1962479"/>
            <a:ext cx="1466521" cy="146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8">
            <a:extLst>
              <a:ext uri="{FF2B5EF4-FFF2-40B4-BE49-F238E27FC236}">
                <a16:creationId xmlns:a16="http://schemas.microsoft.com/office/drawing/2014/main" id="{3BDF9084-679D-4AF8-905C-A573EE1EACAC}"/>
              </a:ext>
            </a:extLst>
          </p:cNvPr>
          <p:cNvSpPr txBox="1"/>
          <p:nvPr/>
        </p:nvSpPr>
        <p:spPr>
          <a:xfrm>
            <a:off x="1236561" y="3630905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중요도 산출</a:t>
            </a:r>
          </a:p>
        </p:txBody>
      </p:sp>
      <p:pic>
        <p:nvPicPr>
          <p:cNvPr id="15362" name="Picture 2" descr="algorithm iconì ëí ì´ë¯¸ì§ ê²ìê²°ê³¼">
            <a:extLst>
              <a:ext uri="{FF2B5EF4-FFF2-40B4-BE49-F238E27FC236}">
                <a16:creationId xmlns:a16="http://schemas.microsoft.com/office/drawing/2014/main" id="{9ED640D1-B1AD-4859-B478-5B1441609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557" y="1973529"/>
            <a:ext cx="1569331" cy="156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8">
            <a:extLst>
              <a:ext uri="{FF2B5EF4-FFF2-40B4-BE49-F238E27FC236}">
                <a16:creationId xmlns:a16="http://schemas.microsoft.com/office/drawing/2014/main" id="{C96257D2-0443-489F-A0E9-4692394A97B2}"/>
              </a:ext>
            </a:extLst>
          </p:cNvPr>
          <p:cNvSpPr txBox="1"/>
          <p:nvPr/>
        </p:nvSpPr>
        <p:spPr>
          <a:xfrm>
            <a:off x="3719745" y="3630905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알고리즘 설계</a:t>
            </a:r>
          </a:p>
        </p:txBody>
      </p:sp>
      <p:pic>
        <p:nvPicPr>
          <p:cNvPr id="15364" name="Picture 4" descr="weight value iconì ëí ì´ë¯¸ì§ ê²ìê²°ê³¼">
            <a:extLst>
              <a:ext uri="{FF2B5EF4-FFF2-40B4-BE49-F238E27FC236}">
                <a16:creationId xmlns:a16="http://schemas.microsoft.com/office/drawing/2014/main" id="{FEA28087-8713-47BD-ACB5-30D39163E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04" r="1" b="66138"/>
          <a:stretch/>
        </p:blipFill>
        <p:spPr bwMode="auto">
          <a:xfrm>
            <a:off x="6433180" y="1902962"/>
            <a:ext cx="1740200" cy="17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8">
            <a:extLst>
              <a:ext uri="{FF2B5EF4-FFF2-40B4-BE49-F238E27FC236}">
                <a16:creationId xmlns:a16="http://schemas.microsoft.com/office/drawing/2014/main" id="{5C473F36-8EB1-43AC-8F87-E69F6723812F}"/>
              </a:ext>
            </a:extLst>
          </p:cNvPr>
          <p:cNvSpPr txBox="1"/>
          <p:nvPr/>
        </p:nvSpPr>
        <p:spPr>
          <a:xfrm>
            <a:off x="6489990" y="3630905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가중치 산출</a:t>
            </a:r>
          </a:p>
        </p:txBody>
      </p:sp>
      <p:sp>
        <p:nvSpPr>
          <p:cNvPr id="50" name="화살표: 위쪽 49">
            <a:extLst>
              <a:ext uri="{FF2B5EF4-FFF2-40B4-BE49-F238E27FC236}">
                <a16:creationId xmlns:a16="http://schemas.microsoft.com/office/drawing/2014/main" id="{B2F89E63-1D42-47BA-9A56-BE8685C0B98F}"/>
              </a:ext>
            </a:extLst>
          </p:cNvPr>
          <p:cNvSpPr/>
          <p:nvPr/>
        </p:nvSpPr>
        <p:spPr>
          <a:xfrm rot="5400000">
            <a:off x="3215513" y="2523820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화살표: 위쪽 53">
            <a:extLst>
              <a:ext uri="{FF2B5EF4-FFF2-40B4-BE49-F238E27FC236}">
                <a16:creationId xmlns:a16="http://schemas.microsoft.com/office/drawing/2014/main" id="{7A8BE2AA-A98D-45F9-9F74-B64262CFB1EC}"/>
              </a:ext>
            </a:extLst>
          </p:cNvPr>
          <p:cNvSpPr/>
          <p:nvPr/>
        </p:nvSpPr>
        <p:spPr>
          <a:xfrm rot="5400000">
            <a:off x="5877828" y="2523820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화살표: 위쪽 68">
            <a:extLst>
              <a:ext uri="{FF2B5EF4-FFF2-40B4-BE49-F238E27FC236}">
                <a16:creationId xmlns:a16="http://schemas.microsoft.com/office/drawing/2014/main" id="{412C33B5-55C6-46CF-B2BF-C774D469B0A0}"/>
              </a:ext>
            </a:extLst>
          </p:cNvPr>
          <p:cNvSpPr/>
          <p:nvPr/>
        </p:nvSpPr>
        <p:spPr>
          <a:xfrm rot="5400000">
            <a:off x="2044407" y="4894382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8">
            <a:extLst>
              <a:ext uri="{FF2B5EF4-FFF2-40B4-BE49-F238E27FC236}">
                <a16:creationId xmlns:a16="http://schemas.microsoft.com/office/drawing/2014/main" id="{07E9A5D1-7546-445D-9B19-29CEB7034506}"/>
              </a:ext>
            </a:extLst>
          </p:cNvPr>
          <p:cNvSpPr txBox="1"/>
          <p:nvPr/>
        </p:nvSpPr>
        <p:spPr>
          <a:xfrm>
            <a:off x="2771171" y="5984967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</a:t>
            </a: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visual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036A80-9D28-4B07-A91A-BC37659E1A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986" t="45333" r="37808" b="35770"/>
          <a:stretch/>
        </p:blipFill>
        <p:spPr>
          <a:xfrm>
            <a:off x="2770613" y="4411850"/>
            <a:ext cx="1784059" cy="1390842"/>
          </a:xfrm>
          <a:prstGeom prst="ellipse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A0CE9D-6D0D-404B-995D-AE8D5A9399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841" t="26535" r="17553" b="23477"/>
          <a:stretch/>
        </p:blipFill>
        <p:spPr>
          <a:xfrm>
            <a:off x="5712668" y="4397630"/>
            <a:ext cx="1784059" cy="1390843"/>
          </a:xfrm>
          <a:prstGeom prst="ellipse">
            <a:avLst/>
          </a:prstGeom>
        </p:spPr>
      </p:pic>
      <p:sp>
        <p:nvSpPr>
          <p:cNvPr id="71" name="화살표: 위쪽 70">
            <a:extLst>
              <a:ext uri="{FF2B5EF4-FFF2-40B4-BE49-F238E27FC236}">
                <a16:creationId xmlns:a16="http://schemas.microsoft.com/office/drawing/2014/main" id="{5F1EF1C4-54A6-4173-90DB-3A5859B32A68}"/>
              </a:ext>
            </a:extLst>
          </p:cNvPr>
          <p:cNvSpPr/>
          <p:nvPr/>
        </p:nvSpPr>
        <p:spPr>
          <a:xfrm rot="5400000">
            <a:off x="4949774" y="4894382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TextBox 8">
            <a:extLst>
              <a:ext uri="{FF2B5EF4-FFF2-40B4-BE49-F238E27FC236}">
                <a16:creationId xmlns:a16="http://schemas.microsoft.com/office/drawing/2014/main" id="{27D6F9A3-D9FB-405B-A11F-EA4680EFF5A1}"/>
              </a:ext>
            </a:extLst>
          </p:cNvPr>
          <p:cNvSpPr txBox="1"/>
          <p:nvPr/>
        </p:nvSpPr>
        <p:spPr>
          <a:xfrm>
            <a:off x="5910359" y="5939169"/>
            <a:ext cx="1518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Heat</a:t>
            </a: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73" name="화살표: 위쪽 72">
            <a:extLst>
              <a:ext uri="{FF2B5EF4-FFF2-40B4-BE49-F238E27FC236}">
                <a16:creationId xmlns:a16="http://schemas.microsoft.com/office/drawing/2014/main" id="{96AE3C95-D715-4CB4-94E9-8F8D39F2BFEA}"/>
              </a:ext>
            </a:extLst>
          </p:cNvPr>
          <p:cNvSpPr/>
          <p:nvPr/>
        </p:nvSpPr>
        <p:spPr>
          <a:xfrm rot="5400000">
            <a:off x="7915106" y="4894382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chemeClr val="accent5">
              <a:lumMod val="75000"/>
            </a:schemeClr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368" name="Picture 8" descr="result check iconì ëí ì´ë¯¸ì§ ê²ìê²°ê³¼">
            <a:extLst>
              <a:ext uri="{FF2B5EF4-FFF2-40B4-BE49-F238E27FC236}">
                <a16:creationId xmlns:a16="http://schemas.microsoft.com/office/drawing/2014/main" id="{88C76817-9F27-47F3-A82A-036EA3750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234" y="4406867"/>
            <a:ext cx="1390843" cy="139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TextBox 8">
            <a:extLst>
              <a:ext uri="{FF2B5EF4-FFF2-40B4-BE49-F238E27FC236}">
                <a16:creationId xmlns:a16="http://schemas.microsoft.com/office/drawing/2014/main" id="{26B76569-EDE2-4EF7-A380-4089C869ADC7}"/>
              </a:ext>
            </a:extLst>
          </p:cNvPr>
          <p:cNvSpPr txBox="1"/>
          <p:nvPr/>
        </p:nvSpPr>
        <p:spPr>
          <a:xfrm>
            <a:off x="8536569" y="5939169"/>
            <a:ext cx="1786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결과 도출</a:t>
            </a:r>
            <a:r>
              <a:rPr lang="en-US" altLang="ko-KR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!!!</a:t>
            </a:r>
            <a:endParaRPr lang="ko-KR" alt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1026" name="Picture 2" descr="congratulation iconì ëí ì´ë¯¸ì§ ê²ìê²°ê³¼">
            <a:extLst>
              <a:ext uri="{FF2B5EF4-FFF2-40B4-BE49-F238E27FC236}">
                <a16:creationId xmlns:a16="http://schemas.microsoft.com/office/drawing/2014/main" id="{305BBAF8-6834-46E3-8FBF-2623E215E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17" y="3888334"/>
            <a:ext cx="699203" cy="69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35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62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중요도 산출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E515CD6-67E1-4771-8FAD-5709453C9CEF}"/>
              </a:ext>
            </a:extLst>
          </p:cNvPr>
          <p:cNvGrpSpPr/>
          <p:nvPr/>
        </p:nvGrpSpPr>
        <p:grpSpPr>
          <a:xfrm>
            <a:off x="724718" y="5427304"/>
            <a:ext cx="4401956" cy="894192"/>
            <a:chOff x="1093077" y="4685704"/>
            <a:chExt cx="6273363" cy="108009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22504AE-F9A1-4E8C-9925-92DA27FFC2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A0A3DC9A-9463-4B10-B538-F27D5C1E5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pic>
        <p:nvPicPr>
          <p:cNvPr id="1026" name="Picture 2" descr="i seoul u ìì¸ ì ë³´ìíµê´ì¥">
            <a:extLst>
              <a:ext uri="{FF2B5EF4-FFF2-40B4-BE49-F238E27FC236}">
                <a16:creationId xmlns:a16="http://schemas.microsoft.com/office/drawing/2014/main" id="{35DE07A0-D9E7-41CF-B6FB-5585551A4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447" y="5526234"/>
            <a:ext cx="2663891" cy="65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화살표: 위쪽 33">
            <a:extLst>
              <a:ext uri="{FF2B5EF4-FFF2-40B4-BE49-F238E27FC236}">
                <a16:creationId xmlns:a16="http://schemas.microsoft.com/office/drawing/2014/main" id="{7390C9A2-1D35-4DDB-874C-8F3FCD754812}"/>
              </a:ext>
            </a:extLst>
          </p:cNvPr>
          <p:cNvSpPr/>
          <p:nvPr/>
        </p:nvSpPr>
        <p:spPr>
          <a:xfrm>
            <a:off x="5538368" y="3930322"/>
            <a:ext cx="911824" cy="1132928"/>
          </a:xfrm>
          <a:prstGeom prst="upArrow">
            <a:avLst>
              <a:gd name="adj1" fmla="val 40571"/>
              <a:gd name="adj2" fmla="val 42138"/>
            </a:avLst>
          </a:prstGeom>
          <a:solidFill>
            <a:srgbClr val="C00000"/>
          </a:solidFill>
          <a:ln w="57150"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728845-91C5-4759-8008-78EBF8B18AE2}"/>
              </a:ext>
            </a:extLst>
          </p:cNvPr>
          <p:cNvGrpSpPr/>
          <p:nvPr/>
        </p:nvGrpSpPr>
        <p:grpSpPr>
          <a:xfrm>
            <a:off x="373949" y="1441319"/>
            <a:ext cx="11020059" cy="2188268"/>
            <a:chOff x="414185" y="1441319"/>
            <a:chExt cx="11107608" cy="218826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844FD67-7AFB-4206-BF26-FB98351F569A}"/>
                </a:ext>
              </a:extLst>
            </p:cNvPr>
            <p:cNvGrpSpPr/>
            <p:nvPr/>
          </p:nvGrpSpPr>
          <p:grpSpPr>
            <a:xfrm>
              <a:off x="414185" y="1441319"/>
              <a:ext cx="10014259" cy="2188268"/>
              <a:chOff x="292482" y="1628781"/>
              <a:chExt cx="11237026" cy="2455462"/>
            </a:xfrm>
          </p:grpSpPr>
          <p:pic>
            <p:nvPicPr>
              <p:cNvPr id="1048" name="Picture 24" descr="toilet iconì ëí ì´ë¯¸ì§ ê²ìê²°ê³¼">
                <a:extLst>
                  <a:ext uri="{FF2B5EF4-FFF2-40B4-BE49-F238E27FC236}">
                    <a16:creationId xmlns:a16="http://schemas.microsoft.com/office/drawing/2014/main" id="{A208395F-425A-460F-8288-32EC8B7BBC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30365" y="2232823"/>
                <a:ext cx="987374" cy="987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41239662-615D-4969-A338-60F2671D2F2E}"/>
                  </a:ext>
                </a:extLst>
              </p:cNvPr>
              <p:cNvGrpSpPr/>
              <p:nvPr/>
            </p:nvGrpSpPr>
            <p:grpSpPr>
              <a:xfrm>
                <a:off x="292482" y="1628781"/>
                <a:ext cx="11237026" cy="2455462"/>
                <a:chOff x="292482" y="1628781"/>
                <a:chExt cx="11237026" cy="2455462"/>
              </a:xfrm>
            </p:grpSpPr>
            <p:pic>
              <p:nvPicPr>
                <p:cNvPr id="1032" name="Picture 8" descr="ê´ë ¨ ì´ë¯¸ì§">
                  <a:extLst>
                    <a:ext uri="{FF2B5EF4-FFF2-40B4-BE49-F238E27FC236}">
                      <a16:creationId xmlns:a16="http://schemas.microsoft.com/office/drawing/2014/main" id="{98F6A6A5-F89A-47AF-9D12-62E12256F2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duotone>
                    <a:schemeClr val="accent4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9208" y="2262009"/>
                  <a:ext cx="1024061" cy="10240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4" name="Picture 10" descr="bicycle road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CC7E602B-A556-4995-92D1-0155A07993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0932" y="1949765"/>
                  <a:ext cx="1475874" cy="14758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6" name="Picture 12" descr="population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B5BEA88D-2E22-4778-A89A-A293309C9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4919" y="2232824"/>
                  <a:ext cx="1062146" cy="106214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 descr="bicycle road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CD8999B3-B87C-4C9C-BEF3-F0C3BCDE81E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69665" y="2232823"/>
                  <a:ext cx="1311950" cy="109795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2" name="Picture 18" descr="green land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DC46A60F-DCFF-46ED-B4E5-064901897D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196806" y="2158050"/>
                  <a:ext cx="1127248" cy="10621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44" name="Picture 20" descr="store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7068C46B-A30A-45D6-880D-2C3CCD5E7CA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410589" y="2073481"/>
                  <a:ext cx="1250739" cy="125073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73ACDB13-8926-4E0B-A8D2-E89401EC1AF5}"/>
                    </a:ext>
                  </a:extLst>
                </p:cNvPr>
                <p:cNvSpPr txBox="1"/>
                <p:nvPr/>
              </p:nvSpPr>
              <p:spPr>
                <a:xfrm>
                  <a:off x="292482" y="3425639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버스정류장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D72B72A-7105-40E7-9E40-16DCBE298789}"/>
                    </a:ext>
                  </a:extLst>
                </p:cNvPr>
                <p:cNvSpPr txBox="1"/>
                <p:nvPr/>
              </p:nvSpPr>
              <p:spPr>
                <a:xfrm>
                  <a:off x="1725999" y="3429746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자전거도로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B02D794-3BF3-4097-870E-9A728421E646}"/>
                    </a:ext>
                  </a:extLst>
                </p:cNvPr>
                <p:cNvSpPr txBox="1"/>
                <p:nvPr/>
              </p:nvSpPr>
              <p:spPr>
                <a:xfrm>
                  <a:off x="3196148" y="3423003"/>
                  <a:ext cx="1759144" cy="6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유동인구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점심 </a:t>
                  </a:r>
                  <a:r>
                    <a:rPr lang="en-US" altLang="ko-KR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&amp; 3~4</a:t>
                  </a:r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시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8E402AD-C8DF-4885-AFAE-FB90F9097386}"/>
                    </a:ext>
                  </a:extLst>
                </p:cNvPr>
                <p:cNvSpPr txBox="1"/>
                <p:nvPr/>
              </p:nvSpPr>
              <p:spPr>
                <a:xfrm>
                  <a:off x="4629665" y="3428065"/>
                  <a:ext cx="1759144" cy="6561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자전거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편의시설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7A5A5C6-BB87-440E-B0CF-2B2BE03CD57C}"/>
                    </a:ext>
                  </a:extLst>
                </p:cNvPr>
                <p:cNvSpPr txBox="1"/>
                <p:nvPr/>
              </p:nvSpPr>
              <p:spPr>
                <a:xfrm>
                  <a:off x="5874792" y="3429746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녹지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9E0EC7-954B-4FB6-ABCA-7050934AC091}"/>
                    </a:ext>
                  </a:extLst>
                </p:cNvPr>
                <p:cNvSpPr txBox="1"/>
                <p:nvPr/>
              </p:nvSpPr>
              <p:spPr>
                <a:xfrm>
                  <a:off x="7156335" y="3430870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상권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3940BFA-C587-4787-82FE-C80A4E9ABEF3}"/>
                    </a:ext>
                  </a:extLst>
                </p:cNvPr>
                <p:cNvSpPr txBox="1"/>
                <p:nvPr/>
              </p:nvSpPr>
              <p:spPr>
                <a:xfrm>
                  <a:off x="8478815" y="3421507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오염도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1D2571D0-4173-40A7-BD25-774E150AB6C8}"/>
                    </a:ext>
                  </a:extLst>
                </p:cNvPr>
                <p:cNvSpPr txBox="1"/>
                <p:nvPr/>
              </p:nvSpPr>
              <p:spPr>
                <a:xfrm>
                  <a:off x="9770364" y="3428065"/>
                  <a:ext cx="1759144" cy="379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6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공중화장실</a:t>
                  </a:r>
                  <a:endPara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  <p:pic>
              <p:nvPicPr>
                <p:cNvPr id="1050" name="Picture 26" descr="pollution iconì ëí ì´ë¯¸ì§ ê²ìê²°ê³¼">
                  <a:extLst>
                    <a:ext uri="{FF2B5EF4-FFF2-40B4-BE49-F238E27FC236}">
                      <a16:creationId xmlns:a16="http://schemas.microsoft.com/office/drawing/2014/main" id="{2669FB22-2236-4CE3-B5F6-1299C3D732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488821" y="1628781"/>
                  <a:ext cx="1905000" cy="1905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1056" name="Picture 32" descr="topography iconì ëí ì´ë¯¸ì§ ê²ìê²°ê³¼">
              <a:extLst>
                <a:ext uri="{FF2B5EF4-FFF2-40B4-BE49-F238E27FC236}">
                  <a16:creationId xmlns:a16="http://schemas.microsoft.com/office/drawing/2014/main" id="{F694AA0F-A620-4850-A7CB-DA73C3247E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28948" y="1903354"/>
              <a:ext cx="986533" cy="986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CD5169-95C6-4FD2-9123-CCA56192EE81}"/>
                </a:ext>
              </a:extLst>
            </p:cNvPr>
            <p:cNvSpPr txBox="1"/>
            <p:nvPr/>
          </p:nvSpPr>
          <p:spPr>
            <a:xfrm>
              <a:off x="9954072" y="3037083"/>
              <a:ext cx="15677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경사도</a:t>
              </a:r>
              <a:endPara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A149D80D-F4A5-481F-85FA-5095DA7B6C2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97" y="5447432"/>
            <a:ext cx="2995843" cy="8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47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62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중요도 산출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9C0A19-E6F2-4FFD-B3E0-05A10BB2E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575921"/>
              </p:ext>
            </p:extLst>
          </p:nvPr>
        </p:nvGraphicFramePr>
        <p:xfrm>
          <a:off x="975064" y="1798688"/>
          <a:ext cx="10051000" cy="466965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84882">
                  <a:extLst>
                    <a:ext uri="{9D8B030D-6E8A-4147-A177-3AD203B41FA5}">
                      <a16:colId xmlns:a16="http://schemas.microsoft.com/office/drawing/2014/main" val="2628660448"/>
                    </a:ext>
                  </a:extLst>
                </a:gridCol>
                <a:gridCol w="2024108">
                  <a:extLst>
                    <a:ext uri="{9D8B030D-6E8A-4147-A177-3AD203B41FA5}">
                      <a16:colId xmlns:a16="http://schemas.microsoft.com/office/drawing/2014/main" val="3469939813"/>
                    </a:ext>
                  </a:extLst>
                </a:gridCol>
                <a:gridCol w="2929260">
                  <a:extLst>
                    <a:ext uri="{9D8B030D-6E8A-4147-A177-3AD203B41FA5}">
                      <a16:colId xmlns:a16="http://schemas.microsoft.com/office/drawing/2014/main" val="1951637304"/>
                    </a:ext>
                  </a:extLst>
                </a:gridCol>
                <a:gridCol w="2512750">
                  <a:extLst>
                    <a:ext uri="{9D8B030D-6E8A-4147-A177-3AD203B41FA5}">
                      <a16:colId xmlns:a16="http://schemas.microsoft.com/office/drawing/2014/main" val="3591965473"/>
                    </a:ext>
                  </a:extLst>
                </a:gridCol>
              </a:tblGrid>
              <a:tr h="514519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261326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98311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139057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74598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681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05395"/>
                  </a:ext>
                </a:extLst>
              </a:tr>
            </a:tbl>
          </a:graphicData>
        </a:graphic>
      </p:graphicFrame>
      <p:pic>
        <p:nvPicPr>
          <p:cNvPr id="20" name="Picture 8" descr="ê´ë ¨ ì´ë¯¸ì§">
            <a:extLst>
              <a:ext uri="{FF2B5EF4-FFF2-40B4-BE49-F238E27FC236}">
                <a16:creationId xmlns:a16="http://schemas.microsoft.com/office/drawing/2014/main" id="{7F3E2595-C128-43BB-8547-AD6E42B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6" y="2422341"/>
            <a:ext cx="529699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EFD02B-745A-409A-8BE5-93ADD1FCD9B9}"/>
              </a:ext>
            </a:extLst>
          </p:cNvPr>
          <p:cNvSpPr txBox="1"/>
          <p:nvPr/>
        </p:nvSpPr>
        <p:spPr>
          <a:xfrm>
            <a:off x="1297620" y="2504628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버스정류장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D724B-9315-48F5-A3C3-45996BB56C33}"/>
              </a:ext>
            </a:extLst>
          </p:cNvPr>
          <p:cNvSpPr txBox="1"/>
          <p:nvPr/>
        </p:nvSpPr>
        <p:spPr>
          <a:xfrm>
            <a:off x="3564475" y="18715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변수 설명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64E94C-9D19-43A5-8709-ED9883F1CCB8}"/>
              </a:ext>
            </a:extLst>
          </p:cNvPr>
          <p:cNvSpPr txBox="1"/>
          <p:nvPr/>
        </p:nvSpPr>
        <p:spPr>
          <a:xfrm>
            <a:off x="5931060" y="18634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중요성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51487-C360-48EE-9A90-AEED89BB1E45}"/>
              </a:ext>
            </a:extLst>
          </p:cNvPr>
          <p:cNvSpPr txBox="1"/>
          <p:nvPr/>
        </p:nvSpPr>
        <p:spPr>
          <a:xfrm>
            <a:off x="8755790" y="18634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4C5481-6531-4532-B0C0-750D835D7EDB}"/>
              </a:ext>
            </a:extLst>
          </p:cNvPr>
          <p:cNvSpPr txBox="1"/>
          <p:nvPr/>
        </p:nvSpPr>
        <p:spPr>
          <a:xfrm>
            <a:off x="3571088" y="2545450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버스 정류장의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C81AB-F560-457B-9C9A-74AF7AE85BBC}"/>
              </a:ext>
            </a:extLst>
          </p:cNvPr>
          <p:cNvSpPr txBox="1"/>
          <p:nvPr/>
        </p:nvSpPr>
        <p:spPr>
          <a:xfrm>
            <a:off x="5847655" y="2298799"/>
            <a:ext cx="2384349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시민들의 접근성에 유리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주차장 문제에 도움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0" name="Picture 14" descr="bicycle road iconì ëí ì´ë¯¸ì§ ê²ìê²°ê³¼">
            <a:extLst>
              <a:ext uri="{FF2B5EF4-FFF2-40B4-BE49-F238E27FC236}">
                <a16:creationId xmlns:a16="http://schemas.microsoft.com/office/drawing/2014/main" id="{4A6C23C3-8D6C-4CF4-B6B0-BC27C2188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935" y="3300589"/>
            <a:ext cx="574233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B98179F-1719-44DD-A293-20F9C124F2A3}"/>
              </a:ext>
            </a:extLst>
          </p:cNvPr>
          <p:cNvSpPr txBox="1"/>
          <p:nvPr/>
        </p:nvSpPr>
        <p:spPr>
          <a:xfrm>
            <a:off x="1559946" y="3382876"/>
            <a:ext cx="155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자전거도로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F99E25-3AD1-419E-854A-A54FB36C401D}"/>
              </a:ext>
            </a:extLst>
          </p:cNvPr>
          <p:cNvSpPr txBox="1"/>
          <p:nvPr/>
        </p:nvSpPr>
        <p:spPr>
          <a:xfrm>
            <a:off x="3571088" y="3391754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자전거도로의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A8CA2A-1ACC-4C02-844D-D055179618D8}"/>
              </a:ext>
            </a:extLst>
          </p:cNvPr>
          <p:cNvSpPr txBox="1"/>
          <p:nvPr/>
        </p:nvSpPr>
        <p:spPr>
          <a:xfrm>
            <a:off x="5892045" y="3398265"/>
            <a:ext cx="2384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시민들의 접근성에 유리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36" name="Picture 12" descr="population iconì ëí ì´ë¯¸ì§ ê²ìê²°ê³¼">
            <a:extLst>
              <a:ext uri="{FF2B5EF4-FFF2-40B4-BE49-F238E27FC236}">
                <a16:creationId xmlns:a16="http://schemas.microsoft.com/office/drawing/2014/main" id="{B37F1C41-A9B3-4B75-8496-C2802085B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15" y="4133515"/>
            <a:ext cx="529699" cy="52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CC6F203-3A08-49ED-9561-1F0ABFCA093F}"/>
              </a:ext>
            </a:extLst>
          </p:cNvPr>
          <p:cNvSpPr txBox="1"/>
          <p:nvPr/>
        </p:nvSpPr>
        <p:spPr>
          <a:xfrm>
            <a:off x="1740168" y="4213698"/>
            <a:ext cx="155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유동인구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0E47B-C3BC-44E2-A41A-C97E01969040}"/>
              </a:ext>
            </a:extLst>
          </p:cNvPr>
          <p:cNvSpPr txBox="1"/>
          <p:nvPr/>
        </p:nvSpPr>
        <p:spPr>
          <a:xfrm>
            <a:off x="3571088" y="4229087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위치 별 유동인구밀도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2D6F8D-A1DA-45CE-872D-146CB8B0ECD9}"/>
              </a:ext>
            </a:extLst>
          </p:cNvPr>
          <p:cNvSpPr txBox="1"/>
          <p:nvPr/>
        </p:nvSpPr>
        <p:spPr>
          <a:xfrm>
            <a:off x="5706197" y="3954152"/>
            <a:ext cx="2756043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유동인구가 많은 지역일수록 공원 접근성이 높아짐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1" name="Picture 10" descr="bicycle road iconì ëí ì´ë¯¸ì§ ê²ìê²°ê³¼">
            <a:extLst>
              <a:ext uri="{FF2B5EF4-FFF2-40B4-BE49-F238E27FC236}">
                <a16:creationId xmlns:a16="http://schemas.microsoft.com/office/drawing/2014/main" id="{51496408-F20B-4998-95AD-A2049015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15" y="4962233"/>
            <a:ext cx="529699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C89061A-7D27-4B26-876D-646BE6CD20E1}"/>
              </a:ext>
            </a:extLst>
          </p:cNvPr>
          <p:cNvSpPr txBox="1"/>
          <p:nvPr/>
        </p:nvSpPr>
        <p:spPr>
          <a:xfrm>
            <a:off x="1740167" y="5091946"/>
            <a:ext cx="185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 편의시설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6149E1-53E4-4A1D-8364-16AD38AE4757}"/>
              </a:ext>
            </a:extLst>
          </p:cNvPr>
          <p:cNvSpPr txBox="1"/>
          <p:nvPr/>
        </p:nvSpPr>
        <p:spPr>
          <a:xfrm>
            <a:off x="3590958" y="4806667"/>
            <a:ext cx="2062263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 보관소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 대여시설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17D1D1-AF3F-4658-B891-0993C4428529}"/>
              </a:ext>
            </a:extLst>
          </p:cNvPr>
          <p:cNvSpPr txBox="1"/>
          <p:nvPr/>
        </p:nvSpPr>
        <p:spPr>
          <a:xfrm>
            <a:off x="5608992" y="4795324"/>
            <a:ext cx="2932705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 보관에 유용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공원에서 자전거 이용이 편리함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46" name="Picture 18" descr="green land iconì ëí ì´ë¯¸ì§ ê²ìê²°ê³¼">
            <a:extLst>
              <a:ext uri="{FF2B5EF4-FFF2-40B4-BE49-F238E27FC236}">
                <a16:creationId xmlns:a16="http://schemas.microsoft.com/office/drawing/2014/main" id="{D3A08D54-5DFB-41FA-965F-693ABCCE7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89" b="97333" l="9778" r="89778">
                        <a14:foregroundMark x1="57778" y1="33333" x2="57778" y2="33333"/>
                        <a14:foregroundMark x1="49778" y1="8444" x2="49778" y2="8444"/>
                        <a14:foregroundMark x1="50667" y1="4889" x2="50667" y2="4889"/>
                        <a14:foregroundMark x1="51556" y1="93778" x2="51556" y2="93778"/>
                        <a14:foregroundMark x1="50667" y1="97333" x2="50667" y2="97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14" y="5739441"/>
            <a:ext cx="566631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121694C-A5DD-4092-8545-3D2203588E3A}"/>
              </a:ext>
            </a:extLst>
          </p:cNvPr>
          <p:cNvSpPr txBox="1"/>
          <p:nvPr/>
        </p:nvSpPr>
        <p:spPr>
          <a:xfrm>
            <a:off x="1745652" y="5885234"/>
            <a:ext cx="185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녹지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12252E-2E9B-495C-9149-864C8EBD20B5}"/>
              </a:ext>
            </a:extLst>
          </p:cNvPr>
          <p:cNvSpPr txBox="1"/>
          <p:nvPr/>
        </p:nvSpPr>
        <p:spPr>
          <a:xfrm>
            <a:off x="3590958" y="5900623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서울시내 녹지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DA3AA8-69FC-4E88-8631-D819701F03CA}"/>
              </a:ext>
            </a:extLst>
          </p:cNvPr>
          <p:cNvSpPr txBox="1"/>
          <p:nvPr/>
        </p:nvSpPr>
        <p:spPr>
          <a:xfrm>
            <a:off x="5573476" y="5623872"/>
            <a:ext cx="3022083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이미 녹지가 있는 곳은 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공원으로 전환할 필요가 없음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91AAB1-4C81-4DA5-99AF-307395DB8460}"/>
              </a:ext>
            </a:extLst>
          </p:cNvPr>
          <p:cNvSpPr txBox="1"/>
          <p:nvPr/>
        </p:nvSpPr>
        <p:spPr>
          <a:xfrm>
            <a:off x="1265272" y="1863887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변수 이름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7445269-41B5-4DB6-BFB4-9FA6E600D7DC}"/>
              </a:ext>
            </a:extLst>
          </p:cNvPr>
          <p:cNvGrpSpPr/>
          <p:nvPr/>
        </p:nvGrpSpPr>
        <p:grpSpPr>
          <a:xfrm>
            <a:off x="8541697" y="2445912"/>
            <a:ext cx="3022082" cy="535295"/>
            <a:chOff x="1093077" y="4685704"/>
            <a:chExt cx="6273363" cy="1080095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DCF366F-A7DB-4606-91E3-716C44938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75682722-0EBE-4120-B91D-F003A34B1C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791721C-5315-4B08-8694-7893F61FB4E0}"/>
              </a:ext>
            </a:extLst>
          </p:cNvPr>
          <p:cNvGrpSpPr/>
          <p:nvPr/>
        </p:nvGrpSpPr>
        <p:grpSpPr>
          <a:xfrm>
            <a:off x="8541697" y="3268848"/>
            <a:ext cx="3022082" cy="535295"/>
            <a:chOff x="1093077" y="4685704"/>
            <a:chExt cx="6273363" cy="1080095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17F1F9FB-7935-4111-A711-AFD1F49B2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E1BADD26-5597-4B63-9F79-1843268B2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FCF87BD-EAB6-428D-ABC7-178EF40F5D8A}"/>
              </a:ext>
            </a:extLst>
          </p:cNvPr>
          <p:cNvGrpSpPr/>
          <p:nvPr/>
        </p:nvGrpSpPr>
        <p:grpSpPr>
          <a:xfrm>
            <a:off x="8552839" y="4133515"/>
            <a:ext cx="3022082" cy="535295"/>
            <a:chOff x="1093077" y="4685704"/>
            <a:chExt cx="6273363" cy="1080095"/>
          </a:xfrm>
        </p:grpSpPr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6431C4FE-D979-4657-AEA0-DAB828110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5D3A30C-625B-4F23-BE83-0B6F58E65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7BF5F83-72BB-4D3D-B5EE-401CF499E154}"/>
              </a:ext>
            </a:extLst>
          </p:cNvPr>
          <p:cNvGrpSpPr/>
          <p:nvPr/>
        </p:nvGrpSpPr>
        <p:grpSpPr>
          <a:xfrm>
            <a:off x="8552839" y="4925983"/>
            <a:ext cx="3022082" cy="535295"/>
            <a:chOff x="1093077" y="4685704"/>
            <a:chExt cx="6273363" cy="1080095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857FD5AA-E012-48A6-BF51-D6918A9A0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2C9DDDA-DB2C-44F8-A514-2CC0E33F45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pic>
        <p:nvPicPr>
          <p:cNvPr id="65" name="Picture 2" descr="i seoul u ìì¸ ì ë³´ìíµê´ì¥">
            <a:extLst>
              <a:ext uri="{FF2B5EF4-FFF2-40B4-BE49-F238E27FC236}">
                <a16:creationId xmlns:a16="http://schemas.microsoft.com/office/drawing/2014/main" id="{A2D6D4E5-BD77-47E1-9D13-62FBCE569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563" y="5763789"/>
            <a:ext cx="2203124" cy="5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01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624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중요도 산출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9C0A19-E6F2-4FFD-B3E0-05A10BB2E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740141"/>
              </p:ext>
            </p:extLst>
          </p:nvPr>
        </p:nvGraphicFramePr>
        <p:xfrm>
          <a:off x="975064" y="1798688"/>
          <a:ext cx="10051000" cy="383862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78350">
                  <a:extLst>
                    <a:ext uri="{9D8B030D-6E8A-4147-A177-3AD203B41FA5}">
                      <a16:colId xmlns:a16="http://schemas.microsoft.com/office/drawing/2014/main" val="2628660448"/>
                    </a:ext>
                  </a:extLst>
                </a:gridCol>
                <a:gridCol w="2130640">
                  <a:extLst>
                    <a:ext uri="{9D8B030D-6E8A-4147-A177-3AD203B41FA5}">
                      <a16:colId xmlns:a16="http://schemas.microsoft.com/office/drawing/2014/main" val="3469939813"/>
                    </a:ext>
                  </a:extLst>
                </a:gridCol>
                <a:gridCol w="2929260">
                  <a:extLst>
                    <a:ext uri="{9D8B030D-6E8A-4147-A177-3AD203B41FA5}">
                      <a16:colId xmlns:a16="http://schemas.microsoft.com/office/drawing/2014/main" val="1951637304"/>
                    </a:ext>
                  </a:extLst>
                </a:gridCol>
                <a:gridCol w="2512750">
                  <a:extLst>
                    <a:ext uri="{9D8B030D-6E8A-4147-A177-3AD203B41FA5}">
                      <a16:colId xmlns:a16="http://schemas.microsoft.com/office/drawing/2014/main" val="3591965473"/>
                    </a:ext>
                  </a:extLst>
                </a:gridCol>
              </a:tblGrid>
              <a:tr h="514519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261326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       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098311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139057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974598"/>
                  </a:ext>
                </a:extLst>
              </a:tr>
              <a:tr h="83102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5681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6EFD02B-745A-409A-8BE5-93ADD1FCD9B9}"/>
              </a:ext>
            </a:extLst>
          </p:cNvPr>
          <p:cNvSpPr txBox="1"/>
          <p:nvPr/>
        </p:nvSpPr>
        <p:spPr>
          <a:xfrm>
            <a:off x="1677413" y="2539213"/>
            <a:ext cx="73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상권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FD724B-9315-48F5-A3C3-45996BB56C33}"/>
              </a:ext>
            </a:extLst>
          </p:cNvPr>
          <p:cNvSpPr txBox="1"/>
          <p:nvPr/>
        </p:nvSpPr>
        <p:spPr>
          <a:xfrm>
            <a:off x="3493451" y="18715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변수 설명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64E94C-9D19-43A5-8709-ED9883F1CCB8}"/>
              </a:ext>
            </a:extLst>
          </p:cNvPr>
          <p:cNvSpPr txBox="1"/>
          <p:nvPr/>
        </p:nvSpPr>
        <p:spPr>
          <a:xfrm>
            <a:off x="5931060" y="18634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중요성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51487-C360-48EE-9A90-AEED89BB1E45}"/>
              </a:ext>
            </a:extLst>
          </p:cNvPr>
          <p:cNvSpPr txBox="1"/>
          <p:nvPr/>
        </p:nvSpPr>
        <p:spPr>
          <a:xfrm>
            <a:off x="8755790" y="1863476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출처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4C5481-6531-4532-B0C0-750D835D7EDB}"/>
              </a:ext>
            </a:extLst>
          </p:cNvPr>
          <p:cNvSpPr txBox="1"/>
          <p:nvPr/>
        </p:nvSpPr>
        <p:spPr>
          <a:xfrm>
            <a:off x="3500064" y="2545450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각종 상가의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0C81AB-F560-457B-9C9A-74AF7AE85BBC}"/>
              </a:ext>
            </a:extLst>
          </p:cNvPr>
          <p:cNvSpPr txBox="1"/>
          <p:nvPr/>
        </p:nvSpPr>
        <p:spPr>
          <a:xfrm>
            <a:off x="5653221" y="2296914"/>
            <a:ext cx="2741629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상권이 활성화돼 있으면 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여가를 즐기기 유리함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98179F-1719-44DD-A293-20F9C124F2A3}"/>
              </a:ext>
            </a:extLst>
          </p:cNvPr>
          <p:cNvSpPr txBox="1"/>
          <p:nvPr/>
        </p:nvSpPr>
        <p:spPr>
          <a:xfrm>
            <a:off x="1375474" y="3346720"/>
            <a:ext cx="155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오염도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F99E25-3AD1-419E-854A-A54FB36C401D}"/>
              </a:ext>
            </a:extLst>
          </p:cNvPr>
          <p:cNvSpPr txBox="1"/>
          <p:nvPr/>
        </p:nvSpPr>
        <p:spPr>
          <a:xfrm>
            <a:off x="3390420" y="3292339"/>
            <a:ext cx="2305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수질오염 물질 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배출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A8CA2A-1ACC-4C02-844D-D055179618D8}"/>
              </a:ext>
            </a:extLst>
          </p:cNvPr>
          <p:cNvSpPr txBox="1"/>
          <p:nvPr/>
        </p:nvSpPr>
        <p:spPr>
          <a:xfrm>
            <a:off x="5527903" y="3129767"/>
            <a:ext cx="3094881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깨끗한 환경과 좋은 경관을 갖춘 공원일수록 이용자가 많음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CC6F203-3A08-49ED-9561-1F0ABFCA093F}"/>
              </a:ext>
            </a:extLst>
          </p:cNvPr>
          <p:cNvSpPr txBox="1"/>
          <p:nvPr/>
        </p:nvSpPr>
        <p:spPr>
          <a:xfrm>
            <a:off x="1740168" y="4213698"/>
            <a:ext cx="155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공중화장실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30E47B-C3BC-44E2-A41A-C97E01969040}"/>
              </a:ext>
            </a:extLst>
          </p:cNvPr>
          <p:cNvSpPr txBox="1"/>
          <p:nvPr/>
        </p:nvSpPr>
        <p:spPr>
          <a:xfrm>
            <a:off x="3500064" y="4229087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공중화장실 위치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2D6F8D-A1DA-45CE-872D-146CB8B0ECD9}"/>
              </a:ext>
            </a:extLst>
          </p:cNvPr>
          <p:cNvSpPr txBox="1"/>
          <p:nvPr/>
        </p:nvSpPr>
        <p:spPr>
          <a:xfrm>
            <a:off x="6028995" y="4235797"/>
            <a:ext cx="20622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이용객의 편의에 도움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C89061A-7D27-4B26-876D-646BE6CD20E1}"/>
              </a:ext>
            </a:extLst>
          </p:cNvPr>
          <p:cNvSpPr txBox="1"/>
          <p:nvPr/>
        </p:nvSpPr>
        <p:spPr>
          <a:xfrm>
            <a:off x="1740168" y="5044519"/>
            <a:ext cx="185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경사도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6149E1-53E4-4A1D-8364-16AD38AE4757}"/>
              </a:ext>
            </a:extLst>
          </p:cNvPr>
          <p:cNvSpPr txBox="1"/>
          <p:nvPr/>
        </p:nvSpPr>
        <p:spPr>
          <a:xfrm>
            <a:off x="3443044" y="5030482"/>
            <a:ext cx="2176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지점의 해수면 높이 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B17D1D1-AF3F-4658-B891-0993C4428529}"/>
              </a:ext>
            </a:extLst>
          </p:cNvPr>
          <p:cNvSpPr txBox="1"/>
          <p:nvPr/>
        </p:nvSpPr>
        <p:spPr>
          <a:xfrm>
            <a:off x="5619346" y="4787455"/>
            <a:ext cx="2932705" cy="788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자전거 보관에 유용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공원에서 자전거 </a:t>
            </a:r>
            <a:r>
              <a:rPr lang="ko-KR" altLang="en-US" sz="1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ㅜ수정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191AAB1-4C81-4DA5-99AF-307395DB8460}"/>
              </a:ext>
            </a:extLst>
          </p:cNvPr>
          <p:cNvSpPr txBox="1"/>
          <p:nvPr/>
        </p:nvSpPr>
        <p:spPr>
          <a:xfrm>
            <a:off x="1265272" y="1863887"/>
            <a:ext cx="2062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변수 이름</a:t>
            </a:r>
            <a:endParaRPr lang="en-US" altLang="ko-KR" b="1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pic>
        <p:nvPicPr>
          <p:cNvPr id="50" name="Picture 20" descr="store iconì ëí ì´ë¯¸ì§ ê²ìê²°ê³¼">
            <a:extLst>
              <a:ext uri="{FF2B5EF4-FFF2-40B4-BE49-F238E27FC236}">
                <a16:creationId xmlns:a16="http://schemas.microsoft.com/office/drawing/2014/main" id="{31E3F30E-6868-4457-8243-4AD31672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79" y="2447771"/>
            <a:ext cx="529699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6" descr="pollution iconì ëí ì´ë¯¸ì§ ê²ìê²°ê³¼">
            <a:extLst>
              <a:ext uri="{FF2B5EF4-FFF2-40B4-BE49-F238E27FC236}">
                <a16:creationId xmlns:a16="http://schemas.microsoft.com/office/drawing/2014/main" id="{496F2A0D-6B90-4740-AA5C-6F225EE03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81" y="3260698"/>
            <a:ext cx="686517" cy="62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4" descr="toilet iconì ëí ì´ë¯¸ì§ ê²ìê²°ê³¼">
            <a:extLst>
              <a:ext uri="{FF2B5EF4-FFF2-40B4-BE49-F238E27FC236}">
                <a16:creationId xmlns:a16="http://schemas.microsoft.com/office/drawing/2014/main" id="{631F1794-A6B7-4A89-A690-C31E7B618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505" y="4131410"/>
            <a:ext cx="533908" cy="53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32" descr="topography iconì ëí ì´ë¯¸ì§ ê²ìê²°ê³¼">
            <a:extLst>
              <a:ext uri="{FF2B5EF4-FFF2-40B4-BE49-F238E27FC236}">
                <a16:creationId xmlns:a16="http://schemas.microsoft.com/office/drawing/2014/main" id="{D08BB19B-9080-4195-869E-745C988C2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609" y="4946248"/>
            <a:ext cx="529699" cy="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B037298-6626-451B-9F19-35F59973F84B}"/>
              </a:ext>
            </a:extLst>
          </p:cNvPr>
          <p:cNvSpPr txBox="1"/>
          <p:nvPr/>
        </p:nvSpPr>
        <p:spPr>
          <a:xfrm>
            <a:off x="966312" y="5768191"/>
            <a:ext cx="10243723" cy="916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※ </a:t>
            </a:r>
            <a:r>
              <a:rPr lang="ko-KR" altLang="en-US" sz="1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중요성 참고 </a:t>
            </a: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Determinant Factors of Successful Public Parks in Malaysia, Park Design and Location Criteria, SCORP 2010</a:t>
            </a:r>
          </a:p>
          <a:p>
            <a:pPr algn="just">
              <a:lnSpc>
                <a:spcPct val="150000"/>
              </a:lnSpc>
            </a:pPr>
            <a:endParaRPr lang="en-US" altLang="ko-KR" sz="1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3E3D06C-0789-4BB3-A997-0FFB404518B6}"/>
              </a:ext>
            </a:extLst>
          </p:cNvPr>
          <p:cNvGrpSpPr/>
          <p:nvPr/>
        </p:nvGrpSpPr>
        <p:grpSpPr>
          <a:xfrm>
            <a:off x="8552940" y="3274583"/>
            <a:ext cx="3022082" cy="535295"/>
            <a:chOff x="1093077" y="4685704"/>
            <a:chExt cx="6273363" cy="1080095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B3918A0-FEF3-481B-B391-DAE0D4894E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AF329384-C67A-4074-8C94-8F5F5CE49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76846C5-D4DC-449D-97E5-634544DA47A9}"/>
              </a:ext>
            </a:extLst>
          </p:cNvPr>
          <p:cNvGrpSpPr/>
          <p:nvPr/>
        </p:nvGrpSpPr>
        <p:grpSpPr>
          <a:xfrm>
            <a:off x="8552839" y="4133515"/>
            <a:ext cx="3022082" cy="535295"/>
            <a:chOff x="1093077" y="4685704"/>
            <a:chExt cx="6273363" cy="108009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0B7A7BA8-7617-40FF-8EB5-265161F2F4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3" r="-22793"/>
            <a:stretch/>
          </p:blipFill>
          <p:spPr>
            <a:xfrm>
              <a:off x="2323304" y="4805202"/>
              <a:ext cx="5043136" cy="960597"/>
            </a:xfrm>
            <a:prstGeom prst="rect">
              <a:avLst/>
            </a:prstGeom>
          </p:spPr>
        </p:pic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E7E40F89-1A37-49F2-8645-7871F13002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2" r="78499" b="1124"/>
            <a:stretch/>
          </p:blipFill>
          <p:spPr>
            <a:xfrm>
              <a:off x="1093077" y="4685704"/>
              <a:ext cx="1248766" cy="1031382"/>
            </a:xfrm>
            <a:prstGeom prst="rect">
              <a:avLst/>
            </a:prstGeom>
          </p:spPr>
        </p:pic>
      </p:grpSp>
      <p:pic>
        <p:nvPicPr>
          <p:cNvPr id="66" name="Picture 2" descr="i seoul u ìì¸ ì ë³´ìíµê´ì¥">
            <a:extLst>
              <a:ext uri="{FF2B5EF4-FFF2-40B4-BE49-F238E27FC236}">
                <a16:creationId xmlns:a16="http://schemas.microsoft.com/office/drawing/2014/main" id="{CB6C55F3-9A92-445B-A3C1-78533A64F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59" y="2452610"/>
            <a:ext cx="2203124" cy="5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921B9AE1-9952-407B-82F1-3B454196B1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970" y="4898043"/>
            <a:ext cx="2349901" cy="70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94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6249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중요도 산출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DB6434B-1EB5-4F0D-B3CE-47089F29FE9D}"/>
              </a:ext>
            </a:extLst>
          </p:cNvPr>
          <p:cNvGrpSpPr/>
          <p:nvPr/>
        </p:nvGrpSpPr>
        <p:grpSpPr>
          <a:xfrm>
            <a:off x="246548" y="1875690"/>
            <a:ext cx="10488751" cy="2174390"/>
            <a:chOff x="601359" y="1892468"/>
            <a:chExt cx="10488751" cy="217439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1239662-615D-4969-A338-60F2671D2F2E}"/>
                </a:ext>
              </a:extLst>
            </p:cNvPr>
            <p:cNvGrpSpPr/>
            <p:nvPr/>
          </p:nvGrpSpPr>
          <p:grpSpPr>
            <a:xfrm>
              <a:off x="601359" y="1892468"/>
              <a:ext cx="8722159" cy="2174390"/>
              <a:chOff x="292482" y="2224146"/>
              <a:chExt cx="7372593" cy="1823464"/>
            </a:xfrm>
          </p:grpSpPr>
          <p:pic>
            <p:nvPicPr>
              <p:cNvPr id="1032" name="Picture 8" descr="ê´ë ¨ ì´ë¯¸ì§">
                <a:extLst>
                  <a:ext uri="{FF2B5EF4-FFF2-40B4-BE49-F238E27FC236}">
                    <a16:creationId xmlns:a16="http://schemas.microsoft.com/office/drawing/2014/main" id="{98F6A6A5-F89A-47AF-9D12-62E12256F2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208" y="2262009"/>
                <a:ext cx="1024061" cy="10240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bicycle road iconì ëí ì´ë¯¸ì§ ê²ìê²°ê³¼">
                <a:extLst>
                  <a:ext uri="{FF2B5EF4-FFF2-40B4-BE49-F238E27FC236}">
                    <a16:creationId xmlns:a16="http://schemas.microsoft.com/office/drawing/2014/main" id="{CC7E602B-A556-4995-92D1-0155A07993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591" b="18571"/>
              <a:stretch/>
            </p:blipFill>
            <p:spPr bwMode="auto">
              <a:xfrm>
                <a:off x="6047567" y="2287054"/>
                <a:ext cx="1475874" cy="9274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population iconì ëí ì´ë¯¸ì§ ê²ìê²°ê³¼">
                <a:extLst>
                  <a:ext uri="{FF2B5EF4-FFF2-40B4-BE49-F238E27FC236}">
                    <a16:creationId xmlns:a16="http://schemas.microsoft.com/office/drawing/2014/main" id="{B5BEA88D-2E22-4778-A89A-A293309C96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669" y="2224146"/>
                <a:ext cx="1062146" cy="10621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bicycle road iconì ëí ì´ë¯¸ì§ ê²ìê²°ê³¼">
                <a:extLst>
                  <a:ext uri="{FF2B5EF4-FFF2-40B4-BE49-F238E27FC236}">
                    <a16:creationId xmlns:a16="http://schemas.microsoft.com/office/drawing/2014/main" id="{CD8999B3-B87C-4C9C-BEF3-F0C3BCDE81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0250" y="2230661"/>
                <a:ext cx="1311950" cy="10979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3ACDB13-8926-4E0B-A8D2-E89401EC1AF5}"/>
                  </a:ext>
                </a:extLst>
              </p:cNvPr>
              <p:cNvSpPr txBox="1"/>
              <p:nvPr/>
            </p:nvSpPr>
            <p:spPr>
              <a:xfrm>
                <a:off x="292482" y="3425639"/>
                <a:ext cx="1759144" cy="37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버스정류장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D72B72A-7105-40E7-9E40-16DCBE298789}"/>
                  </a:ext>
                </a:extLst>
              </p:cNvPr>
              <p:cNvSpPr txBox="1"/>
              <p:nvPr/>
            </p:nvSpPr>
            <p:spPr>
              <a:xfrm>
                <a:off x="2116584" y="3427584"/>
                <a:ext cx="1759144" cy="379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자전거도로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B02D794-3BF3-4097-870E-9A728421E646}"/>
                  </a:ext>
                </a:extLst>
              </p:cNvPr>
              <p:cNvSpPr txBox="1"/>
              <p:nvPr/>
            </p:nvSpPr>
            <p:spPr>
              <a:xfrm>
                <a:off x="3978898" y="3414325"/>
                <a:ext cx="1759144" cy="283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유동인구</a:t>
                </a:r>
                <a:r>
                  <a: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 3~4</a:t>
                </a:r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시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E402AD-C8DF-4885-AFAE-FB90F9097386}"/>
                  </a:ext>
                </a:extLst>
              </p:cNvPr>
              <p:cNvSpPr txBox="1"/>
              <p:nvPr/>
            </p:nvSpPr>
            <p:spPr>
              <a:xfrm>
                <a:off x="5905931" y="3391432"/>
                <a:ext cx="1759144" cy="6561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자전거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편의시설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</p:grpSp>
        <p:sp>
          <p:nvSpPr>
            <p:cNvPr id="5" name="L 도형 4">
              <a:extLst>
                <a:ext uri="{FF2B5EF4-FFF2-40B4-BE49-F238E27FC236}">
                  <a16:creationId xmlns:a16="http://schemas.microsoft.com/office/drawing/2014/main" id="{AB48E163-90B5-4BA0-9695-2CD491C40093}"/>
                </a:ext>
              </a:extLst>
            </p:cNvPr>
            <p:cNvSpPr/>
            <p:nvPr/>
          </p:nvSpPr>
          <p:spPr>
            <a:xfrm rot="13500000">
              <a:off x="2424024" y="2362121"/>
              <a:ext cx="395088" cy="399503"/>
            </a:xfrm>
            <a:prstGeom prst="corner">
              <a:avLst>
                <a:gd name="adj1" fmla="val 21900"/>
                <a:gd name="adj2" fmla="val 22733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L 도형 60">
              <a:extLst>
                <a:ext uri="{FF2B5EF4-FFF2-40B4-BE49-F238E27FC236}">
                  <a16:creationId xmlns:a16="http://schemas.microsoft.com/office/drawing/2014/main" id="{8DE50FA4-0E9F-4008-A6CB-123454527B54}"/>
                </a:ext>
              </a:extLst>
            </p:cNvPr>
            <p:cNvSpPr/>
            <p:nvPr/>
          </p:nvSpPr>
          <p:spPr>
            <a:xfrm rot="13500000">
              <a:off x="4654904" y="2362121"/>
              <a:ext cx="395088" cy="399503"/>
            </a:xfrm>
            <a:prstGeom prst="corner">
              <a:avLst>
                <a:gd name="adj1" fmla="val 21900"/>
                <a:gd name="adj2" fmla="val 22733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L 도형 61">
              <a:extLst>
                <a:ext uri="{FF2B5EF4-FFF2-40B4-BE49-F238E27FC236}">
                  <a16:creationId xmlns:a16="http://schemas.microsoft.com/office/drawing/2014/main" id="{F971FE4E-7C3F-4728-8405-F21D04352810}"/>
                </a:ext>
              </a:extLst>
            </p:cNvPr>
            <p:cNvSpPr/>
            <p:nvPr/>
          </p:nvSpPr>
          <p:spPr>
            <a:xfrm rot="13500000">
              <a:off x="6740647" y="2348437"/>
              <a:ext cx="395088" cy="399503"/>
            </a:xfrm>
            <a:prstGeom prst="corner">
              <a:avLst>
                <a:gd name="adj1" fmla="val 21900"/>
                <a:gd name="adj2" fmla="val 22733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L 도형 62">
              <a:extLst>
                <a:ext uri="{FF2B5EF4-FFF2-40B4-BE49-F238E27FC236}">
                  <a16:creationId xmlns:a16="http://schemas.microsoft.com/office/drawing/2014/main" id="{67229116-578C-41B3-886A-139CE81CECD8}"/>
                </a:ext>
              </a:extLst>
            </p:cNvPr>
            <p:cNvSpPr/>
            <p:nvPr/>
          </p:nvSpPr>
          <p:spPr>
            <a:xfrm rot="13500000">
              <a:off x="9138366" y="2348437"/>
              <a:ext cx="395088" cy="399503"/>
            </a:xfrm>
            <a:prstGeom prst="corner">
              <a:avLst>
                <a:gd name="adj1" fmla="val 21900"/>
                <a:gd name="adj2" fmla="val 22733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Picture 32" descr="topography iconì ëí ì´ë¯¸ì§ ê²ìê²°ê³¼">
              <a:extLst>
                <a:ext uri="{FF2B5EF4-FFF2-40B4-BE49-F238E27FC236}">
                  <a16:creationId xmlns:a16="http://schemas.microsoft.com/office/drawing/2014/main" id="{941925CF-2DD4-4650-A3D7-EE63A6066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3537" y="1903354"/>
              <a:ext cx="1256573" cy="12665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154610A-A63F-48FF-9833-59DCFEFC029F}"/>
              </a:ext>
            </a:extLst>
          </p:cNvPr>
          <p:cNvGrpSpPr/>
          <p:nvPr/>
        </p:nvGrpSpPr>
        <p:grpSpPr>
          <a:xfrm>
            <a:off x="879158" y="4005080"/>
            <a:ext cx="10789454" cy="2622469"/>
            <a:chOff x="417516" y="4005080"/>
            <a:chExt cx="10789454" cy="262246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6E7DA80-1962-4136-9A14-FBDE78A6CE6E}"/>
                </a:ext>
              </a:extLst>
            </p:cNvPr>
            <p:cNvGrpSpPr/>
            <p:nvPr/>
          </p:nvGrpSpPr>
          <p:grpSpPr>
            <a:xfrm>
              <a:off x="514786" y="4005080"/>
              <a:ext cx="10692184" cy="2622469"/>
              <a:chOff x="381620" y="4005080"/>
              <a:chExt cx="10692184" cy="2622469"/>
            </a:xfrm>
          </p:grpSpPr>
          <p:pic>
            <p:nvPicPr>
              <p:cNvPr id="58" name="Picture 18" descr="green land iconì ëí ì´ë¯¸ì§ ê²ìê²°ê³¼">
                <a:extLst>
                  <a:ext uri="{FF2B5EF4-FFF2-40B4-BE49-F238E27FC236}">
                    <a16:creationId xmlns:a16="http://schemas.microsoft.com/office/drawing/2014/main" id="{2C442027-3B16-4569-BAAB-CFDE108B95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750" y="4517529"/>
                <a:ext cx="1439208" cy="13668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8BAC801-28BA-4377-AAB4-CAF44AF29A32}"/>
                  </a:ext>
                </a:extLst>
              </p:cNvPr>
              <p:cNvSpPr txBox="1"/>
              <p:nvPr/>
            </p:nvSpPr>
            <p:spPr>
              <a:xfrm>
                <a:off x="381620" y="6126630"/>
                <a:ext cx="2245978" cy="4888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녹지</a:t>
                </a:r>
                <a:endPara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72F8D76-3E9F-4B46-8959-6E095BD8B6B2}"/>
                  </a:ext>
                </a:extLst>
              </p:cNvPr>
              <p:cNvGrpSpPr/>
              <p:nvPr/>
            </p:nvGrpSpPr>
            <p:grpSpPr>
              <a:xfrm>
                <a:off x="2224621" y="4005080"/>
                <a:ext cx="8849183" cy="2622469"/>
                <a:chOff x="1283033" y="4003567"/>
                <a:chExt cx="8849183" cy="2622469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D215670D-D5D2-461B-9486-8894DE7F8AFD}"/>
                    </a:ext>
                  </a:extLst>
                </p:cNvPr>
                <p:cNvGrpSpPr/>
                <p:nvPr/>
              </p:nvGrpSpPr>
              <p:grpSpPr>
                <a:xfrm>
                  <a:off x="1572239" y="4003567"/>
                  <a:ext cx="8559977" cy="2622469"/>
                  <a:chOff x="2674419" y="4054017"/>
                  <a:chExt cx="8559977" cy="2622469"/>
                </a:xfrm>
              </p:grpSpPr>
              <p:pic>
                <p:nvPicPr>
                  <p:cNvPr id="56" name="Picture 12" descr="population iconì ëí ì´ë¯¸ì§ ê²ìê²°ê³¼">
                    <a:extLst>
                      <a:ext uri="{FF2B5EF4-FFF2-40B4-BE49-F238E27FC236}">
                        <a16:creationId xmlns:a16="http://schemas.microsoft.com/office/drawing/2014/main" id="{8E3819BF-1CE0-4D11-85D3-B4B1F36E38A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77286" y="4592808"/>
                    <a:ext cx="1256574" cy="1266556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CAA2FF5C-E85B-4E30-9516-88D2F7B7F459}"/>
                      </a:ext>
                    </a:extLst>
                  </p:cNvPr>
                  <p:cNvGrpSpPr/>
                  <p:nvPr/>
                </p:nvGrpSpPr>
                <p:grpSpPr>
                  <a:xfrm>
                    <a:off x="2674419" y="4054017"/>
                    <a:ext cx="8559977" cy="2622469"/>
                    <a:chOff x="2674419" y="4054017"/>
                    <a:chExt cx="8559977" cy="2622469"/>
                  </a:xfrm>
                </p:grpSpPr>
                <p:grpSp>
                  <p:nvGrpSpPr>
                    <p:cNvPr id="4" name="그룹 3">
                      <a:extLst>
                        <a:ext uri="{FF2B5EF4-FFF2-40B4-BE49-F238E27FC236}">
                          <a16:creationId xmlns:a16="http://schemas.microsoft.com/office/drawing/2014/main" id="{01C2CDF1-B487-4ACB-B3CB-78DAB0CC5E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74419" y="4054017"/>
                      <a:ext cx="8559977" cy="2622469"/>
                      <a:chOff x="1499476" y="3784363"/>
                      <a:chExt cx="8559977" cy="2622469"/>
                    </a:xfrm>
                  </p:grpSpPr>
                  <p:grpSp>
                    <p:nvGrpSpPr>
                      <p:cNvPr id="35" name="그룹 34">
                        <a:extLst>
                          <a:ext uri="{FF2B5EF4-FFF2-40B4-BE49-F238E27FC236}">
                            <a16:creationId xmlns:a16="http://schemas.microsoft.com/office/drawing/2014/main" id="{44D15C93-498C-4D4B-A8D8-9771863469B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99476" y="4251937"/>
                        <a:ext cx="8559977" cy="2154895"/>
                        <a:chOff x="6746091" y="2114949"/>
                        <a:chExt cx="6704531" cy="1674498"/>
                      </a:xfrm>
                    </p:grpSpPr>
                    <p:pic>
                      <p:nvPicPr>
                        <p:cNvPr id="36" name="Picture 24" descr="toilet iconì ëí ì´ë¯¸ì§ ê²ìê²°ê³¼">
                          <a:extLst>
                            <a:ext uri="{FF2B5EF4-FFF2-40B4-BE49-F238E27FC236}">
                              <a16:creationId xmlns:a16="http://schemas.microsoft.com/office/drawing/2014/main" id="{545E9156-EB63-4C41-ACF2-7056DA25AF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83073" y="2186497"/>
                          <a:ext cx="987374" cy="9873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grpSp>
                      <p:nvGrpSpPr>
                        <p:cNvPr id="37" name="그룹 36">
                          <a:extLst>
                            <a:ext uri="{FF2B5EF4-FFF2-40B4-BE49-F238E27FC236}">
                              <a16:creationId xmlns:a16="http://schemas.microsoft.com/office/drawing/2014/main" id="{46D6DF3D-D718-4D6E-9DBD-41F5A03962B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6746091" y="2114949"/>
                          <a:ext cx="6704531" cy="1674498"/>
                          <a:chOff x="6746091" y="2114949"/>
                          <a:chExt cx="6704531" cy="1674498"/>
                        </a:xfrm>
                      </p:grpSpPr>
                      <p:pic>
                        <p:nvPicPr>
                          <p:cNvPr id="45" name="Picture 20" descr="store iconì ëí ì´ë¯¸ì§ ê²ìê²°ê³¼">
                            <a:extLst>
                              <a:ext uri="{FF2B5EF4-FFF2-40B4-BE49-F238E27FC236}">
                                <a16:creationId xmlns:a16="http://schemas.microsoft.com/office/drawing/2014/main" id="{1C0ECD5B-3176-41C2-92CF-530E73658DD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24775" y="2114949"/>
                            <a:ext cx="1201783" cy="120178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sp>
                        <p:nvSpPr>
                          <p:cNvPr id="51" name="TextBox 50">
                            <a:extLst>
                              <a:ext uri="{FF2B5EF4-FFF2-40B4-BE49-F238E27FC236}">
                                <a16:creationId xmlns:a16="http://schemas.microsoft.com/office/drawing/2014/main" id="{02373A64-2AF8-447B-8844-FF24FA966D90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746091" y="3409555"/>
                            <a:ext cx="1759144" cy="37989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1600" b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10000"/>
                                    </a:srgbClr>
                                  </a:outerShdw>
                                </a:effectLst>
                                <a:latin typeface="나눔명조 ExtraBold" panose="02020603020101020101" pitchFamily="18" charset="-127"/>
                                <a:ea typeface="나눔명조 ExtraBold" panose="02020603020101020101" pitchFamily="18" charset="-127"/>
                              </a:rPr>
                              <a:t>상권</a:t>
                            </a:r>
                            <a:endParaRPr lang="en-US" altLang="ko-KR" sz="1600" b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10000"/>
                                  </a:srgbClr>
                                </a:outerShdw>
                              </a:effectLst>
                              <a:latin typeface="나눔명조 ExtraBold" panose="02020603020101020101" pitchFamily="18" charset="-127"/>
                              <a:ea typeface="나눔명조 ExtraBold" panose="02020603020101020101" pitchFamily="18" charset="-127"/>
                            </a:endParaRPr>
                          </a:p>
                        </p:txBody>
                      </p:sp>
                      <p:sp>
                        <p:nvSpPr>
                          <p:cNvPr id="52" name="TextBox 51">
                            <a:extLst>
                              <a:ext uri="{FF2B5EF4-FFF2-40B4-BE49-F238E27FC236}">
                                <a16:creationId xmlns:a16="http://schemas.microsoft.com/office/drawing/2014/main" id="{9EB9432B-F69D-4FF9-8FCA-D81A4EFE011E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0041908" y="3359165"/>
                            <a:ext cx="1759144" cy="37989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1600" b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10000"/>
                                    </a:srgbClr>
                                  </a:outerShdw>
                                </a:effectLst>
                                <a:latin typeface="나눔명조 ExtraBold" panose="02020603020101020101" pitchFamily="18" charset="-127"/>
                                <a:ea typeface="나눔명조 ExtraBold" panose="02020603020101020101" pitchFamily="18" charset="-127"/>
                              </a:rPr>
                              <a:t>오염도</a:t>
                            </a:r>
                            <a:endParaRPr lang="en-US" altLang="ko-KR" sz="1600" b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10000"/>
                                  </a:srgbClr>
                                </a:outerShdw>
                              </a:effectLst>
                              <a:latin typeface="나눔명조 ExtraBold" panose="02020603020101020101" pitchFamily="18" charset="-127"/>
                              <a:ea typeface="나눔명조 ExtraBold" panose="02020603020101020101" pitchFamily="18" charset="-127"/>
                            </a:endParaRPr>
                          </a:p>
                        </p:txBody>
                      </p:sp>
                      <p:sp>
                        <p:nvSpPr>
                          <p:cNvPr id="53" name="TextBox 52">
                            <a:extLst>
                              <a:ext uri="{FF2B5EF4-FFF2-40B4-BE49-F238E27FC236}">
                                <a16:creationId xmlns:a16="http://schemas.microsoft.com/office/drawing/2014/main" id="{5F59056E-7818-4574-9B98-17D89D556DC6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1691478" y="3314222"/>
                            <a:ext cx="1759144" cy="379892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square" rtlCol="0">
                            <a:spAutoFit/>
                          </a:bodyPr>
                          <a:lstStyle/>
                          <a:p>
                            <a:pPr algn="ctr"/>
                            <a:r>
                              <a:rPr lang="ko-KR" altLang="en-US" sz="1600" b="1" dirty="0">
                                <a:solidFill>
                                  <a:schemeClr val="accent6">
                                    <a:lumMod val="50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10000"/>
                                    </a:srgbClr>
                                  </a:outerShdw>
                                </a:effectLst>
                                <a:latin typeface="나눔명조 ExtraBold" panose="02020603020101020101" pitchFamily="18" charset="-127"/>
                                <a:ea typeface="나눔명조 ExtraBold" panose="02020603020101020101" pitchFamily="18" charset="-127"/>
                              </a:rPr>
                              <a:t>공중화장실</a:t>
                            </a:r>
                            <a:endParaRPr lang="en-US" altLang="ko-KR" sz="1600" b="1" dirty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10000"/>
                                  </a:srgbClr>
                                </a:outerShdw>
                              </a:effectLst>
                              <a:latin typeface="나눔명조 ExtraBold" panose="02020603020101020101" pitchFamily="18" charset="-127"/>
                              <a:ea typeface="나눔명조 ExtraBold" panose="02020603020101020101" pitchFamily="18" charset="-127"/>
                            </a:endParaRPr>
                          </a:p>
                        </p:txBody>
                      </p:sp>
                    </p:grpSp>
                  </p:grpSp>
                  <p:pic>
                    <p:nvPicPr>
                      <p:cNvPr id="55" name="Picture 26" descr="pollution iconì ëí ì´ë¯¸ì§ ê²ìê²°ê³¼">
                        <a:extLst>
                          <a:ext uri="{FF2B5EF4-FFF2-40B4-BE49-F238E27FC236}">
                            <a16:creationId xmlns:a16="http://schemas.microsoft.com/office/drawing/2014/main" id="{84F51FD7-F487-4F45-AF5E-8978821D48E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889" y="3784363"/>
                        <a:ext cx="2432203" cy="227162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sp>
                  <p:nvSpPr>
                    <p:cNvPr id="57" name="TextBox 56">
                      <a:extLst>
                        <a:ext uri="{FF2B5EF4-FFF2-40B4-BE49-F238E27FC236}">
                          <a16:creationId xmlns:a16="http://schemas.microsoft.com/office/drawing/2014/main" id="{FCF9B0A1-7563-489C-9E33-E28E4546D1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60927" y="6127605"/>
                      <a:ext cx="2081159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유동인구</a:t>
                      </a:r>
                      <a:r>
                        <a:rPr lang="en-US" altLang="ko-KR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 </a:t>
                      </a:r>
                      <a:r>
                        <a:rPr lang="ko-KR" altLang="en-US" sz="1600" b="1" dirty="0">
                          <a:solidFill>
                            <a:schemeClr val="accent6">
                              <a:lumMod val="5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10000"/>
                              </a:srgbClr>
                            </a:outerShdw>
                          </a:effectLst>
                          <a:latin typeface="나눔명조 ExtraBold" panose="02020603020101020101" pitchFamily="18" charset="-127"/>
                          <a:ea typeface="나눔명조 ExtraBold" panose="02020603020101020101" pitchFamily="18" charset="-127"/>
                        </a:rPr>
                        <a:t>점심</a:t>
                      </a:r>
                      <a:endParaRPr lang="en-US" altLang="ko-KR" sz="1600" b="1" dirty="0">
                        <a:solidFill>
                          <a:schemeClr val="accent6">
                            <a:lumMod val="5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10000"/>
                            </a:srgbClr>
                          </a:outerShdw>
                        </a:effectLst>
                        <a:latin typeface="나눔명조 ExtraBold" panose="02020603020101020101" pitchFamily="18" charset="-127"/>
                        <a:ea typeface="나눔명조 ExtraBold" panose="02020603020101020101" pitchFamily="18" charset="-127"/>
                      </a:endParaRPr>
                    </a:p>
                  </p:txBody>
                </p:sp>
              </p:grpSp>
            </p:grpSp>
            <p:sp>
              <p:nvSpPr>
                <p:cNvPr id="64" name="L 도형 63">
                  <a:extLst>
                    <a:ext uri="{FF2B5EF4-FFF2-40B4-BE49-F238E27FC236}">
                      <a16:creationId xmlns:a16="http://schemas.microsoft.com/office/drawing/2014/main" id="{E606A85B-0CBC-4A03-BFB4-962A9289761D}"/>
                    </a:ext>
                  </a:extLst>
                </p:cNvPr>
                <p:cNvSpPr/>
                <p:nvPr/>
              </p:nvSpPr>
              <p:spPr>
                <a:xfrm rot="13500000">
                  <a:off x="1285241" y="5100206"/>
                  <a:ext cx="395088" cy="399503"/>
                </a:xfrm>
                <a:prstGeom prst="corner">
                  <a:avLst>
                    <a:gd name="adj1" fmla="val 21900"/>
                    <a:gd name="adj2" fmla="val 22733"/>
                  </a:avLst>
                </a:prstGeom>
                <a:solidFill>
                  <a:srgbClr val="F2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5" name="L 도형 64">
                  <a:extLst>
                    <a:ext uri="{FF2B5EF4-FFF2-40B4-BE49-F238E27FC236}">
                      <a16:creationId xmlns:a16="http://schemas.microsoft.com/office/drawing/2014/main" id="{9DD0B65F-8A17-4C6A-924E-BD9BC6FE4300}"/>
                    </a:ext>
                  </a:extLst>
                </p:cNvPr>
                <p:cNvSpPr/>
                <p:nvPr/>
              </p:nvSpPr>
              <p:spPr>
                <a:xfrm rot="13500000">
                  <a:off x="3476053" y="5097935"/>
                  <a:ext cx="395088" cy="399503"/>
                </a:xfrm>
                <a:prstGeom prst="corner">
                  <a:avLst>
                    <a:gd name="adj1" fmla="val 21900"/>
                    <a:gd name="adj2" fmla="val 22733"/>
                  </a:avLst>
                </a:prstGeom>
                <a:solidFill>
                  <a:srgbClr val="F2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6" name="L 도형 65">
                  <a:extLst>
                    <a:ext uri="{FF2B5EF4-FFF2-40B4-BE49-F238E27FC236}">
                      <a16:creationId xmlns:a16="http://schemas.microsoft.com/office/drawing/2014/main" id="{3C17CD2D-01DC-4D4D-B80D-CBC3DA93CAC0}"/>
                    </a:ext>
                  </a:extLst>
                </p:cNvPr>
                <p:cNvSpPr/>
                <p:nvPr/>
              </p:nvSpPr>
              <p:spPr>
                <a:xfrm rot="13500000">
                  <a:off x="5591771" y="5086677"/>
                  <a:ext cx="395088" cy="399503"/>
                </a:xfrm>
                <a:prstGeom prst="corner">
                  <a:avLst>
                    <a:gd name="adj1" fmla="val 21900"/>
                    <a:gd name="adj2" fmla="val 22733"/>
                  </a:avLst>
                </a:prstGeom>
                <a:solidFill>
                  <a:srgbClr val="F2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7" name="L 도형 66">
                  <a:extLst>
                    <a:ext uri="{FF2B5EF4-FFF2-40B4-BE49-F238E27FC236}">
                      <a16:creationId xmlns:a16="http://schemas.microsoft.com/office/drawing/2014/main" id="{FDCAB262-E533-46CF-8C84-0A8E8BD2DAE5}"/>
                    </a:ext>
                  </a:extLst>
                </p:cNvPr>
                <p:cNvSpPr/>
                <p:nvPr/>
              </p:nvSpPr>
              <p:spPr>
                <a:xfrm rot="13500000">
                  <a:off x="7626780" y="5100205"/>
                  <a:ext cx="395088" cy="399503"/>
                </a:xfrm>
                <a:prstGeom prst="corner">
                  <a:avLst>
                    <a:gd name="adj1" fmla="val 21900"/>
                    <a:gd name="adj2" fmla="val 22733"/>
                  </a:avLst>
                </a:prstGeom>
                <a:solidFill>
                  <a:srgbClr val="F20000"/>
                </a:solidFill>
                <a:ln w="28575"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</p:grpSp>
        <p:sp>
          <p:nvSpPr>
            <p:cNvPr id="44" name="L 도형 43">
              <a:extLst>
                <a:ext uri="{FF2B5EF4-FFF2-40B4-BE49-F238E27FC236}">
                  <a16:creationId xmlns:a16="http://schemas.microsoft.com/office/drawing/2014/main" id="{EC485F8E-AE8B-4831-83AE-83B2A2722529}"/>
                </a:ext>
              </a:extLst>
            </p:cNvPr>
            <p:cNvSpPr/>
            <p:nvPr/>
          </p:nvSpPr>
          <p:spPr>
            <a:xfrm rot="13500000">
              <a:off x="419724" y="5137831"/>
              <a:ext cx="395088" cy="399503"/>
            </a:xfrm>
            <a:prstGeom prst="corner">
              <a:avLst>
                <a:gd name="adj1" fmla="val 21900"/>
                <a:gd name="adj2" fmla="val 22733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B5D528A-D7E8-414F-9186-7D1DA8A76D99}"/>
              </a:ext>
            </a:extLst>
          </p:cNvPr>
          <p:cNvSpPr txBox="1"/>
          <p:nvPr/>
        </p:nvSpPr>
        <p:spPr>
          <a:xfrm>
            <a:off x="9023228" y="3231853"/>
            <a:ext cx="224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경사도</a:t>
            </a:r>
            <a:endParaRPr lang="en-US" altLang="ko-KR" sz="16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2162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-8878" y="35514"/>
            <a:ext cx="3784271" cy="707886"/>
            <a:chOff x="22485" y="600943"/>
            <a:chExt cx="3888120" cy="57994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>
              <a:cxnSpLocks/>
            </p:cNvCxnSpPr>
            <p:nvPr/>
          </p:nvCxnSpPr>
          <p:spPr>
            <a:xfrm>
              <a:off x="22485" y="1176809"/>
              <a:ext cx="383094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3878998" cy="579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02.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과정 및 결과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966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알고리즘 설계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867EA40-797A-495F-96F9-76C1D0873360}"/>
              </a:ext>
            </a:extLst>
          </p:cNvPr>
          <p:cNvGrpSpPr/>
          <p:nvPr/>
        </p:nvGrpSpPr>
        <p:grpSpPr>
          <a:xfrm>
            <a:off x="-237347" y="1585584"/>
            <a:ext cx="11525103" cy="4768089"/>
            <a:chOff x="-299491" y="2087669"/>
            <a:chExt cx="11525103" cy="476808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1634FB3-9753-4B26-ADCD-B1A7A90FF50D}"/>
                </a:ext>
              </a:extLst>
            </p:cNvPr>
            <p:cNvSpPr txBox="1"/>
            <p:nvPr/>
          </p:nvSpPr>
          <p:spPr>
            <a:xfrm>
              <a:off x="1746367" y="4054991"/>
              <a:ext cx="649432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Rank Ordering Criteria </a:t>
              </a:r>
            </a:p>
            <a:p>
              <a:pPr algn="ctr"/>
              <a:r>
                <a:rPr lang="en-US" altLang="ko-KR" sz="2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Weighting Methods</a:t>
              </a:r>
            </a:p>
            <a:p>
              <a:pPr algn="ctr"/>
              <a:endParaRPr lang="en-US" altLang="ko-KR" sz="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lvl="4" algn="just"/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-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요소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별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랭킹을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정한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후,</a:t>
              </a:r>
            </a:p>
            <a:p>
              <a:pPr lvl="4" algn="just"/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각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가중치를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구하는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시스템</a:t>
              </a:r>
              <a:endPara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      </a:t>
              </a:r>
              <a:r>
                <a:rPr lang="en-US" altLang="ko-KR" sz="20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- AHP(Analytic hierarchy process)의 </a:t>
              </a:r>
            </a:p>
            <a:p>
              <a:pPr algn="ctr"/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               Rank Reversal, Tradeoff 등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문제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보완</a:t>
              </a:r>
              <a:endParaRPr lang="ko-KR" altLang="en-U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/>
              <a:endParaRPr lang="en-US" altLang="ko-KR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7E9B6A26-E6ED-490C-8FB3-B560D1C27C9D}"/>
                </a:ext>
              </a:extLst>
            </p:cNvPr>
            <p:cNvGrpSpPr/>
            <p:nvPr/>
          </p:nvGrpSpPr>
          <p:grpSpPr>
            <a:xfrm>
              <a:off x="-299491" y="2087669"/>
              <a:ext cx="11525103" cy="3813307"/>
              <a:chOff x="-299491" y="2087669"/>
              <a:chExt cx="11525103" cy="3813307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94A06DB-CDC2-4202-AA8E-109321A23512}"/>
                  </a:ext>
                </a:extLst>
              </p:cNvPr>
              <p:cNvSpPr txBox="1"/>
              <p:nvPr/>
            </p:nvSpPr>
            <p:spPr>
              <a:xfrm>
                <a:off x="-299491" y="2087669"/>
                <a:ext cx="395288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altLang="ko-KR" sz="20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Direct Rating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개별 해석의 개입이 큰 만큼 </a:t>
                </a:r>
              </a:p>
              <a:p>
                <a:pPr algn="ctr"/>
                <a:r>
                  <a:rPr lang="ko-KR" altLang="en-US" sz="12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객관적이지 못함</a:t>
                </a:r>
              </a:p>
              <a:p>
                <a:pPr algn="ctr"/>
                <a:endParaRPr lang="en-US" altLang="ko-KR" sz="12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endParaRPr lang="en-US" altLang="ko-KR" sz="12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A9D6BC5-8238-4738-B06D-99AE039F507D}"/>
                  </a:ext>
                </a:extLst>
              </p:cNvPr>
              <p:cNvSpPr txBox="1"/>
              <p:nvPr/>
            </p:nvSpPr>
            <p:spPr>
              <a:xfrm>
                <a:off x="2461462" y="2310503"/>
                <a:ext cx="3952886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MCDA</a:t>
                </a:r>
              </a:p>
              <a:p>
                <a:pPr algn="ctr"/>
                <a:r>
                  <a:rPr lang="en-US" altLang="ko-KR" sz="12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(Multiple-Criteria Decision Analysis)</a:t>
                </a:r>
                <a:endParaRPr lang="en-US" altLang="ko-KR" sz="1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r>
                  <a:rPr lang="ko-KR" altLang="en-US" sz="2400" b="1" dirty="0" err="1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다기준결정분석법</a:t>
                </a:r>
                <a:endParaRPr lang="ko-KR" altLang="en-US" sz="2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endParaRPr lang="en-US" altLang="ko-KR" sz="1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endParaRPr lang="en-US" altLang="ko-KR" sz="14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E9288BCE-0D53-4732-957C-9EB502D90374}"/>
                  </a:ext>
                </a:extLst>
              </p:cNvPr>
              <p:cNvSpPr txBox="1"/>
              <p:nvPr/>
            </p:nvSpPr>
            <p:spPr>
              <a:xfrm>
                <a:off x="648188" y="4146650"/>
                <a:ext cx="219635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MAUT, AHP, </a:t>
                </a:r>
              </a:p>
              <a:p>
                <a:pPr algn="ctr"/>
                <a:r>
                  <a:rPr lang="en-US" altLang="ko-KR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ELECTRE, </a:t>
                </a:r>
              </a:p>
              <a:p>
                <a:pPr algn="ctr"/>
                <a:r>
                  <a:rPr lang="en-US" altLang="ko-KR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PROMETHEE, </a:t>
                </a:r>
              </a:p>
              <a:p>
                <a:pPr algn="ctr"/>
                <a:r>
                  <a:rPr lang="en-US" altLang="ko-KR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DRSA </a:t>
                </a:r>
                <a:r>
                  <a:rPr lang="ko-KR" altLang="en-US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등</a:t>
                </a:r>
              </a:p>
              <a:p>
                <a:pPr algn="ctr"/>
                <a:endPara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  <a:p>
                <a:pPr algn="ctr"/>
                <a:endParaRPr lang="en-US" altLang="ko-KR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BF981CA-5B4F-4A97-87B4-53119A87B1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15848" y="3648721"/>
                <a:ext cx="0" cy="378213"/>
              </a:xfrm>
              <a:prstGeom prst="line">
                <a:avLst/>
              </a:prstGeom>
              <a:ln w="38100">
                <a:solidFill>
                  <a:srgbClr val="E2A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71CB3A82-D58C-47AD-B568-1C8C765F6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71666" y="3329126"/>
                <a:ext cx="0" cy="668500"/>
              </a:xfrm>
              <a:prstGeom prst="line">
                <a:avLst/>
              </a:prstGeom>
              <a:ln w="38100">
                <a:solidFill>
                  <a:srgbClr val="E2A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5DE369C1-B8CC-4EF2-B86C-B7D1AE6E4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622231" y="3668287"/>
                <a:ext cx="2849436" cy="0"/>
              </a:xfrm>
              <a:prstGeom prst="line">
                <a:avLst/>
              </a:prstGeom>
              <a:ln w="38100">
                <a:solidFill>
                  <a:srgbClr val="E2A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사각형: 둥근 모서리 68">
                <a:extLst>
                  <a:ext uri="{FF2B5EF4-FFF2-40B4-BE49-F238E27FC236}">
                    <a16:creationId xmlns:a16="http://schemas.microsoft.com/office/drawing/2014/main" id="{869FB810-417E-4AD9-9C9C-751C4AAAE659}"/>
                  </a:ext>
                </a:extLst>
              </p:cNvPr>
              <p:cNvSpPr/>
              <p:nvPr/>
            </p:nvSpPr>
            <p:spPr>
              <a:xfrm>
                <a:off x="7368469" y="2835264"/>
                <a:ext cx="3453184" cy="2965143"/>
              </a:xfrm>
              <a:prstGeom prst="roundRect">
                <a:avLst/>
              </a:prstGeom>
              <a:solidFill>
                <a:srgbClr val="FFF6DD"/>
              </a:solidFill>
              <a:ln w="38100"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D7DC3310-54E6-4DBE-A888-2B52F0FDB60A}"/>
                  </a:ext>
                </a:extLst>
              </p:cNvPr>
              <p:cNvGrpSpPr/>
              <p:nvPr/>
            </p:nvGrpSpPr>
            <p:grpSpPr>
              <a:xfrm>
                <a:off x="7164574" y="3098540"/>
                <a:ext cx="4061038" cy="2438868"/>
                <a:chOff x="7084903" y="3130762"/>
                <a:chExt cx="4061038" cy="2438868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9565095-B653-4FD6-8268-E1622E7A4B98}"/>
                    </a:ext>
                  </a:extLst>
                </p:cNvPr>
                <p:cNvSpPr txBox="1"/>
                <p:nvPr/>
              </p:nvSpPr>
              <p:spPr>
                <a:xfrm>
                  <a:off x="7235549" y="4049046"/>
                  <a:ext cx="35921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Rank Exponent</a:t>
                  </a:r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B8E3AC1A-0BF6-4AC6-B7AF-66E5B9A2BADA}"/>
                    </a:ext>
                  </a:extLst>
                </p:cNvPr>
                <p:cNvSpPr txBox="1"/>
                <p:nvPr/>
              </p:nvSpPr>
              <p:spPr>
                <a:xfrm>
                  <a:off x="7553746" y="3130762"/>
                  <a:ext cx="35921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32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Rank Sum 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BD9E15B-039E-4443-84CD-1021D2CC0C94}"/>
                    </a:ext>
                  </a:extLst>
                </p:cNvPr>
                <p:cNvSpPr txBox="1"/>
                <p:nvPr/>
              </p:nvSpPr>
              <p:spPr>
                <a:xfrm>
                  <a:off x="7084903" y="4984855"/>
                  <a:ext cx="3592195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32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Balance Beam</a:t>
                  </a:r>
                </a:p>
              </p:txBody>
            </p:sp>
          </p:grp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9390865E-78BB-42A1-A345-A30D5FD5B0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7489" y="4317836"/>
                <a:ext cx="648732" cy="0"/>
              </a:xfrm>
              <a:prstGeom prst="line">
                <a:avLst/>
              </a:prstGeom>
              <a:ln w="38100">
                <a:solidFill>
                  <a:srgbClr val="E2AC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B065B954-769C-4A6A-B1BB-935F164F4358}"/>
              </a:ext>
            </a:extLst>
          </p:cNvPr>
          <p:cNvSpPr/>
          <p:nvPr/>
        </p:nvSpPr>
        <p:spPr>
          <a:xfrm>
            <a:off x="473598" y="6006235"/>
            <a:ext cx="10920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※ 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참고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Cinelli, Coles, Kirwan. Analysis of the potentials of MCDA methods to conduct sustainability assessment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Bottomley, Doyle. Comparing the validity of numerical judgements elicited by direct rating and point allocation : Insights from objectively verifiable perceptual tasks, 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/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A comparison of three weights elicitation methods: good, better, and best</a:t>
            </a:r>
          </a:p>
          <a:p>
            <a:pPr algn="just"/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Buede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Dennis</a:t>
            </a:r>
            <a:r>
              <a:rPr lang="en-US" altLang="ko-KR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The Engineering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Design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of System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Models</a:t>
            </a:r>
            <a:r>
              <a:rPr lang="ko-KR" altLang="en-US" sz="11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and </a:t>
            </a:r>
            <a:r>
              <a:rPr lang="ko-KR" altLang="en-US" sz="11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Methods</a:t>
            </a:r>
            <a:endParaRPr lang="ko-KR" altLang="en-US" sz="11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E4AB40E-F3C4-4BD8-9F38-5DAF2EB7C2B2}"/>
              </a:ext>
            </a:extLst>
          </p:cNvPr>
          <p:cNvCxnSpPr>
            <a:cxnSpLocks/>
          </p:cNvCxnSpPr>
          <p:nvPr/>
        </p:nvCxnSpPr>
        <p:spPr>
          <a:xfrm>
            <a:off x="561734" y="5980797"/>
            <a:ext cx="10175987" cy="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7835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28F179E7-8C56-439F-8AC4-40FBDCAD1A37}"/>
              </a:ext>
            </a:extLst>
          </p:cNvPr>
          <p:cNvSpPr txBox="1"/>
          <p:nvPr/>
        </p:nvSpPr>
        <p:spPr>
          <a:xfrm>
            <a:off x="0" y="3551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과정 및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9664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알고리즘 설계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E14F7-7C4D-4550-A851-C838F8BD10A9}"/>
              </a:ext>
            </a:extLst>
          </p:cNvPr>
          <p:cNvCxnSpPr>
            <a:cxnSpLocks/>
          </p:cNvCxnSpPr>
          <p:nvPr/>
        </p:nvCxnSpPr>
        <p:spPr>
          <a:xfrm>
            <a:off x="-8878" y="738416"/>
            <a:ext cx="372862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0AF877-D0EF-4F06-B56E-FA38E6E6E893}"/>
              </a:ext>
            </a:extLst>
          </p:cNvPr>
          <p:cNvGrpSpPr/>
          <p:nvPr/>
        </p:nvGrpSpPr>
        <p:grpSpPr>
          <a:xfrm>
            <a:off x="1239185" y="1661325"/>
            <a:ext cx="2533650" cy="2354834"/>
            <a:chOff x="904185" y="1755527"/>
            <a:chExt cx="2533650" cy="2354834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A8E1745-F24D-471D-B5AC-38C081440768}"/>
                </a:ext>
              </a:extLst>
            </p:cNvPr>
            <p:cNvGrpSpPr/>
            <p:nvPr/>
          </p:nvGrpSpPr>
          <p:grpSpPr>
            <a:xfrm>
              <a:off x="904185" y="1755527"/>
              <a:ext cx="2533650" cy="2354834"/>
              <a:chOff x="904185" y="1755527"/>
              <a:chExt cx="2533650" cy="2354834"/>
            </a:xfrm>
          </p:grpSpPr>
          <p:pic>
            <p:nvPicPr>
              <p:cNvPr id="10" name="Picture 3" descr="C:/Users/user/AppData/Roaming/PolarisOffice/ETemp/11464_2185424/fImage713210741.png">
                <a:extLst>
                  <a:ext uri="{FF2B5EF4-FFF2-40B4-BE49-F238E27FC236}">
                    <a16:creationId xmlns:a16="http://schemas.microsoft.com/office/drawing/2014/main" id="{80DD15D6-D0A2-47F1-9D64-822A091472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185" y="2332468"/>
                <a:ext cx="2533650" cy="1333500"/>
              </a:xfrm>
              <a:prstGeom prst="rect">
                <a:avLst/>
              </a:prstGeom>
              <a:noFill/>
            </p:spPr>
          </p:pic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C3172A4C-A35E-4A80-98AB-D37C7E0E5BBD}"/>
                  </a:ext>
                </a:extLst>
              </p:cNvPr>
              <p:cNvSpPr/>
              <p:nvPr/>
            </p:nvSpPr>
            <p:spPr>
              <a:xfrm>
                <a:off x="1038241" y="2050742"/>
                <a:ext cx="2326261" cy="2059619"/>
              </a:xfrm>
              <a:prstGeom prst="roundRect">
                <a:avLst/>
              </a:prstGeom>
              <a:noFill/>
              <a:ln w="28575">
                <a:solidFill>
                  <a:srgbClr val="E2AC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6996F02-B007-4BBB-9C37-2BC2DC17EDCC}"/>
                  </a:ext>
                </a:extLst>
              </p:cNvPr>
              <p:cNvSpPr txBox="1"/>
              <p:nvPr/>
            </p:nvSpPr>
            <p:spPr>
              <a:xfrm>
                <a:off x="1143950" y="1755527"/>
                <a:ext cx="2090643" cy="5847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Rank Sum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DD0F04-3FAD-48AC-9163-F9676FF297DA}"/>
                </a:ext>
              </a:extLst>
            </p:cNvPr>
            <p:cNvSpPr txBox="1"/>
            <p:nvPr/>
          </p:nvSpPr>
          <p:spPr>
            <a:xfrm>
              <a:off x="1241476" y="3454192"/>
              <a:ext cx="21963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r</a:t>
              </a:r>
              <a:r>
                <a:rPr lang="ko-KR" altLang="en-US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:</a:t>
              </a:r>
              <a:r>
                <a:rPr lang="ko-KR" altLang="en-US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 각 변수의 랭크</a:t>
              </a:r>
            </a:p>
            <a:p>
              <a:pPr algn="just"/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k :</a:t>
              </a:r>
              <a:r>
                <a:rPr lang="ko-KR" altLang="en-US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변수의 개수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5C981C9-DAB9-47DF-839E-7BA1A303B6C9}"/>
              </a:ext>
            </a:extLst>
          </p:cNvPr>
          <p:cNvGrpSpPr/>
          <p:nvPr/>
        </p:nvGrpSpPr>
        <p:grpSpPr>
          <a:xfrm>
            <a:off x="963645" y="4186871"/>
            <a:ext cx="3179864" cy="2365611"/>
            <a:chOff x="4130691" y="1865635"/>
            <a:chExt cx="3179864" cy="2365611"/>
          </a:xfrm>
        </p:grpSpPr>
        <p:pic>
          <p:nvPicPr>
            <p:cNvPr id="34" name="Picture 5" descr="C:/Users/user/AppData/Roaming/PolarisOffice/ETemp/11464_2185424/fImage96551108467.png">
              <a:extLst>
                <a:ext uri="{FF2B5EF4-FFF2-40B4-BE49-F238E27FC236}">
                  <a16:creationId xmlns:a16="http://schemas.microsoft.com/office/drawing/2014/main" id="{D9F8E767-52E4-4964-84A4-9A4FD318C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371" y="2047125"/>
              <a:ext cx="2898949" cy="2157487"/>
            </a:xfrm>
            <a:prstGeom prst="rect">
              <a:avLst/>
            </a:prstGeom>
            <a:noFill/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85C576F-2286-4B79-BDE2-B0C61482E703}"/>
                </a:ext>
              </a:extLst>
            </p:cNvPr>
            <p:cNvGrpSpPr/>
            <p:nvPr/>
          </p:nvGrpSpPr>
          <p:grpSpPr>
            <a:xfrm>
              <a:off x="4130691" y="1865635"/>
              <a:ext cx="3179864" cy="2365611"/>
              <a:chOff x="623270" y="1744750"/>
              <a:chExt cx="3179864" cy="236561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99D8E68-44D9-4808-9490-FD0E2293F5DB}"/>
                  </a:ext>
                </a:extLst>
              </p:cNvPr>
              <p:cNvGrpSpPr/>
              <p:nvPr/>
            </p:nvGrpSpPr>
            <p:grpSpPr>
              <a:xfrm>
                <a:off x="623270" y="1744750"/>
                <a:ext cx="3179864" cy="2365611"/>
                <a:chOff x="623270" y="1744750"/>
                <a:chExt cx="3179864" cy="2365611"/>
              </a:xfrm>
            </p:grpSpPr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5EB230C-3C63-499B-81BE-3E85EDA96894}"/>
                    </a:ext>
                  </a:extLst>
                </p:cNvPr>
                <p:cNvSpPr/>
                <p:nvPr/>
              </p:nvSpPr>
              <p:spPr>
                <a:xfrm>
                  <a:off x="623270" y="2050742"/>
                  <a:ext cx="3179864" cy="2059619"/>
                </a:xfrm>
                <a:prstGeom prst="roundRect">
                  <a:avLst/>
                </a:prstGeom>
                <a:noFill/>
                <a:ln w="28575">
                  <a:solidFill>
                    <a:srgbClr val="E2A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CAC4D657-1A37-470B-9577-1396B0C13165}"/>
                    </a:ext>
                  </a:extLst>
                </p:cNvPr>
                <p:cNvSpPr txBox="1"/>
                <p:nvPr/>
              </p:nvSpPr>
              <p:spPr>
                <a:xfrm>
                  <a:off x="711169" y="1744750"/>
                  <a:ext cx="3007581" cy="584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32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Rank Exponent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0055802-7AD3-4897-A452-A478C2EE1C45}"/>
                  </a:ext>
                </a:extLst>
              </p:cNvPr>
              <p:cNvSpPr txBox="1"/>
              <p:nvPr/>
            </p:nvSpPr>
            <p:spPr>
              <a:xfrm>
                <a:off x="1241476" y="3454192"/>
                <a:ext cx="219635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Rank Sum</a:t>
                </a:r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과 같으나</a:t>
                </a:r>
                <a:r>
                  <a: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,</a:t>
                </a:r>
              </a:p>
              <a:p>
                <a:pPr algn="just"/>
                <a:r>
                  <a:rPr lang="ko-KR" altLang="en-US" sz="1600" b="1" dirty="0" err="1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분산값</a:t>
                </a:r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 </a:t>
                </a:r>
                <a:r>
                  <a:rPr lang="en-US" altLang="ko-KR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z</a:t>
                </a:r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를 지정</a:t>
                </a:r>
              </a:p>
            </p:txBody>
          </p: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5C2A93D-AC32-42BF-8BAF-692A45FFFD08}"/>
              </a:ext>
            </a:extLst>
          </p:cNvPr>
          <p:cNvGrpSpPr/>
          <p:nvPr/>
        </p:nvGrpSpPr>
        <p:grpSpPr>
          <a:xfrm>
            <a:off x="4502237" y="1323974"/>
            <a:ext cx="6605479" cy="5291063"/>
            <a:chOff x="4599651" y="1261419"/>
            <a:chExt cx="6605479" cy="5291063"/>
          </a:xfrm>
        </p:grpSpPr>
        <p:cxnSp>
          <p:nvCxnSpPr>
            <p:cNvPr id="41" name="Shape 17">
              <a:extLst>
                <a:ext uri="{FF2B5EF4-FFF2-40B4-BE49-F238E27FC236}">
                  <a16:creationId xmlns:a16="http://schemas.microsoft.com/office/drawing/2014/main" id="{C1E108A8-25BA-42BC-BC09-1BD7EEADB442}"/>
                </a:ext>
              </a:extLst>
            </p:cNvPr>
            <p:cNvCxnSpPr>
              <a:cxnSpLocks/>
            </p:cNvCxnSpPr>
            <p:nvPr/>
          </p:nvCxnSpPr>
          <p:spPr>
            <a:xfrm>
              <a:off x="8377991" y="3168427"/>
              <a:ext cx="1497190" cy="614580"/>
            </a:xfrm>
            <a:prstGeom prst="line">
              <a:avLst/>
            </a:prstGeom>
            <a:ln w="9525" cap="flat" cmpd="sng">
              <a:solidFill>
                <a:schemeClr val="accent6">
                  <a:lumMod val="75000"/>
                </a:schemeClr>
              </a:solidFill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hape 18">
              <a:extLst>
                <a:ext uri="{FF2B5EF4-FFF2-40B4-BE49-F238E27FC236}">
                  <a16:creationId xmlns:a16="http://schemas.microsoft.com/office/drawing/2014/main" id="{F4B075B1-8FE3-4981-BE73-7ED677FD9017}"/>
                </a:ext>
              </a:extLst>
            </p:cNvPr>
            <p:cNvCxnSpPr>
              <a:cxnSpLocks/>
            </p:cNvCxnSpPr>
            <p:nvPr/>
          </p:nvCxnSpPr>
          <p:spPr>
            <a:xfrm>
              <a:off x="7797835" y="3360207"/>
              <a:ext cx="0" cy="546512"/>
            </a:xfrm>
            <a:prstGeom prst="line">
              <a:avLst/>
            </a:prstGeom>
            <a:ln w="9525" cap="flat" cmpd="sng">
              <a:solidFill>
                <a:schemeClr val="accent6">
                  <a:lumMod val="75000"/>
                </a:schemeClr>
              </a:solidFill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B6DEDC7-0290-42D3-BF0D-BA0A7499F19C}"/>
                </a:ext>
              </a:extLst>
            </p:cNvPr>
            <p:cNvGrpSpPr/>
            <p:nvPr/>
          </p:nvGrpSpPr>
          <p:grpSpPr>
            <a:xfrm>
              <a:off x="4599651" y="1261419"/>
              <a:ext cx="6605479" cy="5291063"/>
              <a:chOff x="747110" y="1390625"/>
              <a:chExt cx="2843521" cy="4865339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727A0E7F-7E2E-4E20-868E-DC1118AE6ED4}"/>
                  </a:ext>
                </a:extLst>
              </p:cNvPr>
              <p:cNvGrpSpPr/>
              <p:nvPr/>
            </p:nvGrpSpPr>
            <p:grpSpPr>
              <a:xfrm>
                <a:off x="747110" y="1390625"/>
                <a:ext cx="2843521" cy="4865339"/>
                <a:chOff x="747110" y="1390625"/>
                <a:chExt cx="2843521" cy="4865339"/>
              </a:xfrm>
            </p:grpSpPr>
            <p:sp>
              <p:nvSpPr>
                <p:cNvPr id="32" name="사각형: 둥근 모서리 31">
                  <a:extLst>
                    <a:ext uri="{FF2B5EF4-FFF2-40B4-BE49-F238E27FC236}">
                      <a16:creationId xmlns:a16="http://schemas.microsoft.com/office/drawing/2014/main" id="{1EE76C5C-955B-498C-87C1-6D4F3F5D4DA4}"/>
                    </a:ext>
                  </a:extLst>
                </p:cNvPr>
                <p:cNvSpPr/>
                <p:nvPr/>
              </p:nvSpPr>
              <p:spPr>
                <a:xfrm>
                  <a:off x="747110" y="2050742"/>
                  <a:ext cx="2843521" cy="4205222"/>
                </a:xfrm>
                <a:prstGeom prst="roundRect">
                  <a:avLst/>
                </a:prstGeom>
                <a:noFill/>
                <a:ln w="28575">
                  <a:solidFill>
                    <a:srgbClr val="E2AC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29DB64D-2869-46C1-AF6A-1FAC88CE4BC4}"/>
                    </a:ext>
                  </a:extLst>
                </p:cNvPr>
                <p:cNvSpPr txBox="1"/>
                <p:nvPr/>
              </p:nvSpPr>
              <p:spPr>
                <a:xfrm>
                  <a:off x="1593281" y="1390625"/>
                  <a:ext cx="1144684" cy="82073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en-US" altLang="ko-KR" sz="3200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Balance Beam</a:t>
                  </a:r>
                </a:p>
                <a:p>
                  <a:pPr algn="ctr"/>
                  <a:r>
                    <a:rPr lang="en-US" altLang="ko-KR" b="1" dirty="0">
                      <a:solidFill>
                        <a:schemeClr val="accent6">
                          <a:lumMod val="50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10000"/>
                          </a:srgbClr>
                        </a:outerShdw>
                      </a:effectLst>
                      <a:latin typeface="나눔명조 ExtraBold" panose="02020603020101020101" pitchFamily="18" charset="-127"/>
                      <a:ea typeface="나눔명조 ExtraBold" panose="02020603020101020101" pitchFamily="18" charset="-127"/>
                    </a:rPr>
                    <a:t>Indirect Method</a:t>
                  </a:r>
                  <a:endParaRPr lang="en-US" altLang="ko-KR" sz="32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1C55A7-8D6E-4090-96A1-440F9AF73442}"/>
                  </a:ext>
                </a:extLst>
              </p:cNvPr>
              <p:cNvSpPr txBox="1"/>
              <p:nvPr/>
            </p:nvSpPr>
            <p:spPr>
              <a:xfrm>
                <a:off x="1626074" y="2164181"/>
                <a:ext cx="1111891" cy="31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ko-KR" altLang="en-US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10000"/>
                        </a:srgbClr>
                      </a:outerShdw>
                    </a:effectLst>
                    <a:latin typeface="나눔명조 ExtraBold" panose="02020603020101020101" pitchFamily="18" charset="-127"/>
                    <a:ea typeface="나눔명조 ExtraBold" panose="02020603020101020101" pitchFamily="18" charset="-127"/>
                  </a:rPr>
                  <a:t>변수를 중요도 순으로 정렬</a:t>
                </a:r>
              </a:p>
            </p:txBody>
          </p:sp>
        </p:grpSp>
        <p:sp>
          <p:nvSpPr>
            <p:cNvPr id="36" name="Shape 15">
              <a:extLst>
                <a:ext uri="{FF2B5EF4-FFF2-40B4-BE49-F238E27FC236}">
                  <a16:creationId xmlns:a16="http://schemas.microsoft.com/office/drawing/2014/main" id="{6E6FAD60-2B3F-4CF2-9EB5-921D3B71AFD2}"/>
                </a:ext>
              </a:extLst>
            </p:cNvPr>
            <p:cNvSpPr>
              <a:spLocks/>
            </p:cNvSpPr>
            <p:nvPr/>
          </p:nvSpPr>
          <p:spPr>
            <a:xfrm>
              <a:off x="6822449" y="2564071"/>
              <a:ext cx="1950857" cy="904457"/>
            </a:xfrm>
            <a:prstGeom prst="diamond">
              <a:avLst/>
            </a:prstGeom>
            <a:solidFill>
              <a:srgbClr val="EEF7E9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1st &gt;,=,&lt;?</a:t>
              </a:r>
              <a:endParaRPr lang="ko-KR" altLang="en-US" sz="1600" b="0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marL="0"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600" b="0" strike="noStrike" cap="none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2nd+3rd</a:t>
              </a:r>
              <a:endParaRPr lang="ko-KR" altLang="en-US" sz="1600" b="0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7" name="Shape 21">
              <a:extLst>
                <a:ext uri="{FF2B5EF4-FFF2-40B4-BE49-F238E27FC236}">
                  <a16:creationId xmlns:a16="http://schemas.microsoft.com/office/drawing/2014/main" id="{5D315AA9-21A6-44F5-B5CE-EECD3D2C11A3}"/>
                </a:ext>
              </a:extLst>
            </p:cNvPr>
            <p:cNvSpPr>
              <a:spLocks/>
            </p:cNvSpPr>
            <p:nvPr/>
          </p:nvSpPr>
          <p:spPr>
            <a:xfrm>
              <a:off x="4849926" y="3764527"/>
              <a:ext cx="1497190" cy="546512"/>
            </a:xfrm>
            <a:prstGeom prst="rect">
              <a:avLst/>
            </a:prstGeom>
            <a:solidFill>
              <a:srgbClr val="EEF7E9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3rd &lt; - &gt; 4th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교체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8" name="Shape 22">
              <a:extLst>
                <a:ext uri="{FF2B5EF4-FFF2-40B4-BE49-F238E27FC236}">
                  <a16:creationId xmlns:a16="http://schemas.microsoft.com/office/drawing/2014/main" id="{61B83911-8BCB-4701-9220-99C0855590C3}"/>
                </a:ext>
              </a:extLst>
            </p:cNvPr>
            <p:cNvSpPr>
              <a:spLocks/>
            </p:cNvSpPr>
            <p:nvPr/>
          </p:nvSpPr>
          <p:spPr>
            <a:xfrm>
              <a:off x="6847946" y="3783007"/>
              <a:ext cx="1944360" cy="537568"/>
            </a:xfrm>
            <a:prstGeom prst="rect">
              <a:avLst/>
            </a:prstGeom>
            <a:solidFill>
              <a:srgbClr val="EEF7E9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2nd, 3rd, 4th를 </a:t>
              </a:r>
            </a:p>
            <a:p>
              <a:pPr algn="ctr" defTabSz="508000"/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같은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방식으로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비교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39" name="Shape 25">
              <a:extLst>
                <a:ext uri="{FF2B5EF4-FFF2-40B4-BE49-F238E27FC236}">
                  <a16:creationId xmlns:a16="http://schemas.microsoft.com/office/drawing/2014/main" id="{97B739C6-3AA7-422C-AAC3-1FF6A706A0A8}"/>
                </a:ext>
              </a:extLst>
            </p:cNvPr>
            <p:cNvSpPr>
              <a:spLocks/>
            </p:cNvSpPr>
            <p:nvPr/>
          </p:nvSpPr>
          <p:spPr>
            <a:xfrm>
              <a:off x="9284443" y="3782806"/>
              <a:ext cx="1705243" cy="537568"/>
            </a:xfrm>
            <a:prstGeom prst="rect">
              <a:avLst/>
            </a:prstGeom>
            <a:solidFill>
              <a:srgbClr val="EEF7E9"/>
            </a:solidFill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+4th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오른쪽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식에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더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함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cxnSp>
          <p:nvCxnSpPr>
            <p:cNvPr id="40" name="Shape 16">
              <a:extLst>
                <a:ext uri="{FF2B5EF4-FFF2-40B4-BE49-F238E27FC236}">
                  <a16:creationId xmlns:a16="http://schemas.microsoft.com/office/drawing/2014/main" id="{ADA26AEB-2033-47A6-ACE9-505B4B44C4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0053" y="3217641"/>
              <a:ext cx="1330494" cy="537568"/>
            </a:xfrm>
            <a:prstGeom prst="line">
              <a:avLst/>
            </a:prstGeom>
            <a:ln w="9525" cap="flat" cmpd="sng">
              <a:solidFill>
                <a:schemeClr val="accent6">
                  <a:lumMod val="75000"/>
                </a:schemeClr>
              </a:solidFill>
              <a:prstDash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243F5D42-9776-448A-A69A-84B25FCFF1BF}"/>
                </a:ext>
              </a:extLst>
            </p:cNvPr>
            <p:cNvSpPr/>
            <p:nvPr/>
          </p:nvSpPr>
          <p:spPr>
            <a:xfrm>
              <a:off x="4800651" y="4672721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508000"/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모든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변수가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부등식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기호로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정리될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때까지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반복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E09BF64A-F26A-48B7-A41C-06DB0C7219C2}"/>
                </a:ext>
              </a:extLst>
            </p:cNvPr>
            <p:cNvSpPr/>
            <p:nvPr/>
          </p:nvSpPr>
          <p:spPr>
            <a:xfrm>
              <a:off x="4700700" y="5289369"/>
              <a:ext cx="643895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508000"/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가장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낮은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랭크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←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1,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부등식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,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개별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중요도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해석에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따라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각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</a:t>
              </a:r>
              <a:r>
                <a:rPr lang="ko-KR" altLang="en-US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에 값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부여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  <a:p>
              <a:pPr algn="ctr" defTabSz="508000"/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예)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꼴등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=1, 2등=1.2, 1등 = 1.5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F86F8228-1445-4775-91C3-0B0A258308F1}"/>
                </a:ext>
              </a:extLst>
            </p:cNvPr>
            <p:cNvSpPr/>
            <p:nvPr/>
          </p:nvSpPr>
          <p:spPr>
            <a:xfrm>
              <a:off x="5043658" y="6110079"/>
              <a:ext cx="6096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defTabSz="508000"/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변수의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최종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값을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전체로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나누어</a:t>
              </a:r>
              <a:r>
                <a:rPr lang="en-US" altLang="ko-KR" sz="1600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 </a:t>
              </a:r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정규화</a:t>
              </a:r>
              <a:endParaRPr lang="ko-KR" altLang="en-US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8" name="Text Box 19">
              <a:extLst>
                <a:ext uri="{FF2B5EF4-FFF2-40B4-BE49-F238E27FC236}">
                  <a16:creationId xmlns:a16="http://schemas.microsoft.com/office/drawing/2014/main" id="{A981B72D-75C2-468F-9DB0-6358A69A40D1}"/>
                </a:ext>
              </a:extLst>
            </p:cNvPr>
            <p:cNvSpPr txBox="1">
              <a:spLocks/>
            </p:cNvSpPr>
            <p:nvPr/>
          </p:nvSpPr>
          <p:spPr>
            <a:xfrm>
              <a:off x="5127648" y="3259750"/>
              <a:ext cx="1658148" cy="27828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indent="0" algn="ct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If 1st&lt; 2nd + 3rd</a:t>
              </a:r>
              <a:endParaRPr lang="ko-KR" altLang="en-US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59" name="Text Box 20">
              <a:extLst>
                <a:ext uri="{FF2B5EF4-FFF2-40B4-BE49-F238E27FC236}">
                  <a16:creationId xmlns:a16="http://schemas.microsoft.com/office/drawing/2014/main" id="{777A1A82-22CB-4DB8-A8ED-CD13C5A6307A}"/>
                </a:ext>
              </a:extLst>
            </p:cNvPr>
            <p:cNvSpPr txBox="1">
              <a:spLocks/>
            </p:cNvSpPr>
            <p:nvPr/>
          </p:nvSpPr>
          <p:spPr>
            <a:xfrm>
              <a:off x="7820126" y="3463612"/>
              <a:ext cx="1313581" cy="27828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If equal</a:t>
              </a:r>
              <a:endParaRPr lang="ko-KR" altLang="en-US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0" name="Text Box 24">
              <a:extLst>
                <a:ext uri="{FF2B5EF4-FFF2-40B4-BE49-F238E27FC236}">
                  <a16:creationId xmlns:a16="http://schemas.microsoft.com/office/drawing/2014/main" id="{F71629C2-6C6E-4DAE-961D-FA928501511C}"/>
                </a:ext>
              </a:extLst>
            </p:cNvPr>
            <p:cNvSpPr txBox="1">
              <a:spLocks/>
            </p:cNvSpPr>
            <p:nvPr/>
          </p:nvSpPr>
          <p:spPr>
            <a:xfrm>
              <a:off x="9193040" y="3278756"/>
              <a:ext cx="1667606" cy="278281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Else if 1st &gt; 2nd+3rd</a:t>
              </a:r>
              <a:endParaRPr lang="ko-KR" altLang="en-US" sz="1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endParaRPr>
            </a:p>
          </p:txBody>
        </p:sp>
        <p:sp>
          <p:nvSpPr>
            <p:cNvPr id="63" name="화살표: 위쪽 62">
              <a:extLst>
                <a:ext uri="{FF2B5EF4-FFF2-40B4-BE49-F238E27FC236}">
                  <a16:creationId xmlns:a16="http://schemas.microsoft.com/office/drawing/2014/main" id="{E6EE6D01-C677-4D3C-815D-23EC9B180862}"/>
                </a:ext>
              </a:extLst>
            </p:cNvPr>
            <p:cNvSpPr/>
            <p:nvPr/>
          </p:nvSpPr>
          <p:spPr>
            <a:xfrm rot="10800000">
              <a:off x="7686823" y="4489938"/>
              <a:ext cx="215733" cy="162696"/>
            </a:xfrm>
            <a:prstGeom prst="upArrow">
              <a:avLst>
                <a:gd name="adj1" fmla="val 30666"/>
                <a:gd name="adj2" fmla="val 47090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화살표: 위쪽 63">
              <a:extLst>
                <a:ext uri="{FF2B5EF4-FFF2-40B4-BE49-F238E27FC236}">
                  <a16:creationId xmlns:a16="http://schemas.microsoft.com/office/drawing/2014/main" id="{A504A377-E6D5-4DF5-97C6-7BBD131DEB39}"/>
                </a:ext>
              </a:extLst>
            </p:cNvPr>
            <p:cNvSpPr/>
            <p:nvPr/>
          </p:nvSpPr>
          <p:spPr>
            <a:xfrm rot="10800000">
              <a:off x="7686823" y="5082822"/>
              <a:ext cx="215733" cy="162696"/>
            </a:xfrm>
            <a:prstGeom prst="upArrow">
              <a:avLst>
                <a:gd name="adj1" fmla="val 30666"/>
                <a:gd name="adj2" fmla="val 47090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화살표: 위쪽 64">
              <a:extLst>
                <a:ext uri="{FF2B5EF4-FFF2-40B4-BE49-F238E27FC236}">
                  <a16:creationId xmlns:a16="http://schemas.microsoft.com/office/drawing/2014/main" id="{54482D84-D9AC-4E6E-A65B-844B9F2D359C}"/>
                </a:ext>
              </a:extLst>
            </p:cNvPr>
            <p:cNvSpPr/>
            <p:nvPr/>
          </p:nvSpPr>
          <p:spPr>
            <a:xfrm rot="10800000">
              <a:off x="7689968" y="5913722"/>
              <a:ext cx="215733" cy="162696"/>
            </a:xfrm>
            <a:prstGeom prst="upArrow">
              <a:avLst>
                <a:gd name="adj1" fmla="val 30666"/>
                <a:gd name="adj2" fmla="val 47090"/>
              </a:avLst>
            </a:prstGeom>
            <a:solidFill>
              <a:srgbClr val="F2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99023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28F179E7-8C56-439F-8AC4-40FBDCAD1A37}"/>
              </a:ext>
            </a:extLst>
          </p:cNvPr>
          <p:cNvSpPr txBox="1"/>
          <p:nvPr/>
        </p:nvSpPr>
        <p:spPr>
          <a:xfrm>
            <a:off x="0" y="3551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과정 및 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4624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가중치 산출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E14F7-7C4D-4550-A851-C838F8BD10A9}"/>
              </a:ext>
            </a:extLst>
          </p:cNvPr>
          <p:cNvCxnSpPr>
            <a:cxnSpLocks/>
          </p:cNvCxnSpPr>
          <p:nvPr/>
        </p:nvCxnSpPr>
        <p:spPr>
          <a:xfrm>
            <a:off x="-8878" y="738416"/>
            <a:ext cx="372862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 Box 14">
            <a:extLst>
              <a:ext uri="{FF2B5EF4-FFF2-40B4-BE49-F238E27FC236}">
                <a16:creationId xmlns:a16="http://schemas.microsoft.com/office/drawing/2014/main" id="{AE0711EA-26ED-4D3B-B184-8F620FE927F8}"/>
              </a:ext>
            </a:extLst>
          </p:cNvPr>
          <p:cNvSpPr txBox="1">
            <a:spLocks/>
          </p:cNvSpPr>
          <p:nvPr/>
        </p:nvSpPr>
        <p:spPr>
          <a:xfrm>
            <a:off x="814618" y="3426768"/>
            <a:ext cx="2929597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가중치 환산 알고리즘에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변수 우선순위 삽입 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31742DDA-2FAA-4AC7-BF6B-DA3C358B9B2B}"/>
              </a:ext>
            </a:extLst>
          </p:cNvPr>
          <p:cNvSpPr txBox="1">
            <a:spLocks/>
          </p:cNvSpPr>
          <p:nvPr/>
        </p:nvSpPr>
        <p:spPr>
          <a:xfrm>
            <a:off x="3778969" y="3407040"/>
            <a:ext cx="3486979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알고리즘이 우선 순위를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가중치로 숫자 변환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pic>
        <p:nvPicPr>
          <p:cNvPr id="9220" name="Picture 4" descr="convert iconì ëí ì´ë¯¸ì§ ê²ìê²°ê³¼">
            <a:extLst>
              <a:ext uri="{FF2B5EF4-FFF2-40B4-BE49-F238E27FC236}">
                <a16:creationId xmlns:a16="http://schemas.microsoft.com/office/drawing/2014/main" id="{554616BB-FF65-4588-986B-CD4A10F7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93" y="1929688"/>
            <a:ext cx="1272929" cy="129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17">
            <a:extLst>
              <a:ext uri="{FF2B5EF4-FFF2-40B4-BE49-F238E27FC236}">
                <a16:creationId xmlns:a16="http://schemas.microsoft.com/office/drawing/2014/main" id="{9677A87C-5072-4F81-BE51-F705A65831E4}"/>
              </a:ext>
            </a:extLst>
          </p:cNvPr>
          <p:cNvSpPr txBox="1">
            <a:spLocks/>
          </p:cNvSpPr>
          <p:nvPr/>
        </p:nvSpPr>
        <p:spPr>
          <a:xfrm>
            <a:off x="7335456" y="3369716"/>
            <a:ext cx="4013754" cy="70788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R"/>
            </a:defPPr>
            <a:lvl1pPr indent="0" algn="ctr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strike="noStrike" cap="none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dirty="0"/>
              <a:t>Python</a:t>
            </a:r>
            <a:r>
              <a:rPr lang="ko-KR" altLang="en-US" dirty="0"/>
              <a:t>으로 </a:t>
            </a:r>
            <a:r>
              <a:rPr lang="en-US" altLang="ko-KR" dirty="0" err="1"/>
              <a:t>가중치</a:t>
            </a:r>
            <a:r>
              <a:rPr lang="en-US" altLang="ko-KR" dirty="0"/>
              <a:t> </a:t>
            </a:r>
            <a:r>
              <a:rPr lang="en-US" altLang="ko-KR" dirty="0" err="1"/>
              <a:t>계산</a:t>
            </a:r>
            <a:r>
              <a:rPr lang="ko-KR" altLang="en-US" dirty="0"/>
              <a:t> 후</a:t>
            </a:r>
            <a:r>
              <a:rPr lang="en-US" altLang="ko-KR" dirty="0"/>
              <a:t> </a:t>
            </a:r>
          </a:p>
          <a:p>
            <a:pPr>
              <a:lnSpc>
                <a:spcPct val="100000"/>
              </a:lnSpc>
            </a:pPr>
            <a:r>
              <a:rPr lang="en-US" altLang="ko-KR" dirty="0"/>
              <a:t>QGIS Python Script로 전송</a:t>
            </a:r>
            <a:endParaRPr lang="ko-KR" altLang="en-US" dirty="0"/>
          </a:p>
        </p:txBody>
      </p:sp>
      <p:sp>
        <p:nvSpPr>
          <p:cNvPr id="25" name="Text Box 1052">
            <a:extLst>
              <a:ext uri="{FF2B5EF4-FFF2-40B4-BE49-F238E27FC236}">
                <a16:creationId xmlns:a16="http://schemas.microsoft.com/office/drawing/2014/main" id="{B78BE571-5203-4EE9-9AF1-E27BB6137725}"/>
              </a:ext>
            </a:extLst>
          </p:cNvPr>
          <p:cNvSpPr txBox="1">
            <a:spLocks/>
          </p:cNvSpPr>
          <p:nvPr/>
        </p:nvSpPr>
        <p:spPr>
          <a:xfrm>
            <a:off x="2250529" y="5743209"/>
            <a:ext cx="4533977" cy="101566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R"/>
            </a:defPPr>
            <a:lvl1pPr indent="0" algn="ctr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strike="noStrike" cap="none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defRPr>
            </a:lvl1pPr>
          </a:lstStyle>
          <a:p>
            <a:r>
              <a:rPr lang="en-US" altLang="ko-KR" dirty="0"/>
              <a:t>각 </a:t>
            </a:r>
            <a:r>
              <a:rPr lang="en-US" altLang="ko-KR" dirty="0" err="1"/>
              <a:t>변수의</a:t>
            </a:r>
            <a:r>
              <a:rPr lang="en-US" altLang="ko-KR" dirty="0"/>
              <a:t> </a:t>
            </a:r>
            <a:r>
              <a:rPr lang="en-US" altLang="ko-KR" dirty="0" err="1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상</a:t>
            </a:r>
            <a:r>
              <a:rPr lang="en-US" altLang="ko-KR" dirty="0"/>
              <a:t> 좌표에 따른</a:t>
            </a:r>
            <a:endParaRPr lang="ko-KR" altLang="en-US" dirty="0"/>
          </a:p>
          <a:p>
            <a:r>
              <a:rPr lang="en-US" altLang="ko-KR" dirty="0"/>
              <a:t>변수 갯수를 비율로 변환하여</a:t>
            </a:r>
            <a:endParaRPr lang="ko-KR" altLang="en-US" dirty="0"/>
          </a:p>
          <a:p>
            <a:r>
              <a:rPr lang="en-US" altLang="ko-KR" dirty="0"/>
              <a:t>가중치 반영 계산 </a:t>
            </a:r>
            <a:endParaRPr lang="ko-KR" altLang="en-US" dirty="0"/>
          </a:p>
        </p:txBody>
      </p:sp>
      <p:pic>
        <p:nvPicPr>
          <p:cNvPr id="26" name="Picture 4" descr="python iconì ëí ì´ë¯¸ì§ ê²ìê²°ê³¼">
            <a:extLst>
              <a:ext uri="{FF2B5EF4-FFF2-40B4-BE49-F238E27FC236}">
                <a16:creationId xmlns:a16="http://schemas.microsoft.com/office/drawing/2014/main" id="{96F8F7DC-AE8D-4842-A9A5-873FA1E3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085" y="2078980"/>
            <a:ext cx="1130481" cy="11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qgis iconì ëí ì´ë¯¸ì§ ê²ìê²°ê³¼">
            <a:extLst>
              <a:ext uri="{FF2B5EF4-FFF2-40B4-BE49-F238E27FC236}">
                <a16:creationId xmlns:a16="http://schemas.microsoft.com/office/drawing/2014/main" id="{ABB05C93-1CE0-40AB-BE95-EF388879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601" y="1771234"/>
            <a:ext cx="1904696" cy="174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F95C6A-5DE8-4292-8F27-8377644507A0}"/>
              </a:ext>
            </a:extLst>
          </p:cNvPr>
          <p:cNvGrpSpPr/>
          <p:nvPr/>
        </p:nvGrpSpPr>
        <p:grpSpPr>
          <a:xfrm>
            <a:off x="9004472" y="2475287"/>
            <a:ext cx="619738" cy="463856"/>
            <a:chOff x="9004472" y="2605915"/>
            <a:chExt cx="619738" cy="463856"/>
          </a:xfrm>
        </p:grpSpPr>
        <p:pic>
          <p:nvPicPr>
            <p:cNvPr id="9222" name="Picture 6" descr="transmit iconì ëí ì´ë¯¸ì§ ê²ìê²°ê³¼">
              <a:extLst>
                <a:ext uri="{FF2B5EF4-FFF2-40B4-BE49-F238E27FC236}">
                  <a16:creationId xmlns:a16="http://schemas.microsoft.com/office/drawing/2014/main" id="{51F084DF-1260-4544-8395-A0BF990951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duotone>
                <a:prstClr val="black"/>
                <a:srgbClr val="7030A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697"/>
            <a:stretch/>
          </p:blipFill>
          <p:spPr bwMode="auto">
            <a:xfrm rot="5400000">
              <a:off x="9149171" y="2461216"/>
              <a:ext cx="330339" cy="61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A620CE-34F5-41DC-9D0B-A1736DD809E2}"/>
                </a:ext>
              </a:extLst>
            </p:cNvPr>
            <p:cNvSpPr/>
            <p:nvPr/>
          </p:nvSpPr>
          <p:spPr>
            <a:xfrm flipV="1">
              <a:off x="9107027" y="2887857"/>
              <a:ext cx="183574" cy="1819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DFEBF8A-1A12-4CEC-A398-A4B8335AABF2}"/>
              </a:ext>
            </a:extLst>
          </p:cNvPr>
          <p:cNvGrpSpPr/>
          <p:nvPr/>
        </p:nvGrpSpPr>
        <p:grpSpPr>
          <a:xfrm>
            <a:off x="1677239" y="1431189"/>
            <a:ext cx="1592387" cy="1854243"/>
            <a:chOff x="1677239" y="1701776"/>
            <a:chExt cx="1592387" cy="1854243"/>
          </a:xfrm>
        </p:grpSpPr>
        <p:pic>
          <p:nvPicPr>
            <p:cNvPr id="8194" name="Picture 2" descr="ê´ë ¨ ì´ë¯¸ì§">
              <a:extLst>
                <a:ext uri="{FF2B5EF4-FFF2-40B4-BE49-F238E27FC236}">
                  <a16:creationId xmlns:a16="http://schemas.microsoft.com/office/drawing/2014/main" id="{2254699E-F86C-4B6B-9ADA-27E469063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783554" y="2401637"/>
              <a:ext cx="1048067" cy="1260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81F8D2F-C024-4E44-B504-A46DDE1B8845}"/>
                </a:ext>
              </a:extLst>
            </p:cNvPr>
            <p:cNvSpPr/>
            <p:nvPr/>
          </p:nvSpPr>
          <p:spPr>
            <a:xfrm>
              <a:off x="1962326" y="1701776"/>
              <a:ext cx="13073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6000" b="1" dirty="0">
                  <a:ln w="25400">
                    <a:solidFill>
                      <a:srgbClr val="8A0000"/>
                    </a:solidFill>
                  </a:ln>
                  <a:solidFill>
                    <a:srgbClr val="F20000"/>
                  </a:solidFill>
                </a:rPr>
                <a:t>&gt;</a:t>
              </a:r>
              <a:endParaRPr lang="ko-KR" altLang="en-US" sz="6000" b="1" dirty="0">
                <a:ln w="25400">
                  <a:solidFill>
                    <a:srgbClr val="8A0000"/>
                  </a:solidFill>
                </a:ln>
                <a:solidFill>
                  <a:srgbClr val="F20000"/>
                </a:solidFill>
              </a:endParaRPr>
            </a:p>
          </p:txBody>
        </p:sp>
      </p:grpSp>
      <p:sp>
        <p:nvSpPr>
          <p:cNvPr id="37" name="화살표: 위쪽 36">
            <a:extLst>
              <a:ext uri="{FF2B5EF4-FFF2-40B4-BE49-F238E27FC236}">
                <a16:creationId xmlns:a16="http://schemas.microsoft.com/office/drawing/2014/main" id="{F91066B4-718A-4CDD-B0F2-E8D89296BBD1}"/>
              </a:ext>
            </a:extLst>
          </p:cNvPr>
          <p:cNvSpPr/>
          <p:nvPr/>
        </p:nvSpPr>
        <p:spPr>
          <a:xfrm rot="5400000">
            <a:off x="3747360" y="2523820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rgbClr val="8F2DA3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38" name="화살표: 위쪽 37">
            <a:extLst>
              <a:ext uri="{FF2B5EF4-FFF2-40B4-BE49-F238E27FC236}">
                <a16:creationId xmlns:a16="http://schemas.microsoft.com/office/drawing/2014/main" id="{FB563F0A-C4A0-4B1C-8ED6-320456CDA576}"/>
              </a:ext>
            </a:extLst>
          </p:cNvPr>
          <p:cNvSpPr/>
          <p:nvPr/>
        </p:nvSpPr>
        <p:spPr>
          <a:xfrm rot="5400000">
            <a:off x="6988193" y="2498937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rgbClr val="8F2DA3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7030A0"/>
                </a:solidFill>
              </a:ln>
            </a:endParaRPr>
          </a:p>
        </p:txBody>
      </p:sp>
      <p:pic>
        <p:nvPicPr>
          <p:cNvPr id="9224" name="Picture 8" descr="map iconì ëí ì´ë¯¸ì§ ê²ìê²°ê³¼">
            <a:extLst>
              <a:ext uri="{FF2B5EF4-FFF2-40B4-BE49-F238E27FC236}">
                <a16:creationId xmlns:a16="http://schemas.microsoft.com/office/drawing/2014/main" id="{5B3F4B54-D185-4F25-BF32-2297E0B53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683" y="4433446"/>
            <a:ext cx="1215131" cy="121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calculate iconì ëí ì´ë¯¸ì§ ê²ìê²°ê³¼">
            <a:extLst>
              <a:ext uri="{FF2B5EF4-FFF2-40B4-BE49-F238E27FC236}">
                <a16:creationId xmlns:a16="http://schemas.microsoft.com/office/drawing/2014/main" id="{11AED2BF-503E-4759-BF7E-5BB0A04D1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32" y="4606779"/>
            <a:ext cx="825856" cy="82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화살표: 위쪽 40">
            <a:extLst>
              <a:ext uri="{FF2B5EF4-FFF2-40B4-BE49-F238E27FC236}">
                <a16:creationId xmlns:a16="http://schemas.microsoft.com/office/drawing/2014/main" id="{E55D73D0-1AC2-4C2B-9EB9-1A6A3936D9FD}"/>
              </a:ext>
            </a:extLst>
          </p:cNvPr>
          <p:cNvSpPr/>
          <p:nvPr/>
        </p:nvSpPr>
        <p:spPr>
          <a:xfrm rot="5400000">
            <a:off x="6534976" y="4989205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rgbClr val="8F2DA3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7030A0"/>
                </a:solidFill>
              </a:ln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43DD3D50-AD98-4A79-B9A0-9A84DF4804D2}"/>
              </a:ext>
            </a:extLst>
          </p:cNvPr>
          <p:cNvSpPr txBox="1"/>
          <p:nvPr/>
        </p:nvSpPr>
        <p:spPr>
          <a:xfrm>
            <a:off x="7083330" y="5718326"/>
            <a:ext cx="26212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가중치가 반영되어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후보지 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 Visual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을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지도에 표시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351BC84A-6951-4A9E-BD19-79645E1647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0986" t="45333" r="37808" b="35770"/>
          <a:stretch/>
        </p:blipFill>
        <p:spPr>
          <a:xfrm>
            <a:off x="7505433" y="4426036"/>
            <a:ext cx="1577680" cy="1229950"/>
          </a:xfrm>
          <a:prstGeom prst="ellipse">
            <a:avLst/>
          </a:prstGeom>
        </p:spPr>
      </p:pic>
      <p:sp>
        <p:nvSpPr>
          <p:cNvPr id="44" name="화살표: 위쪽 43">
            <a:extLst>
              <a:ext uri="{FF2B5EF4-FFF2-40B4-BE49-F238E27FC236}">
                <a16:creationId xmlns:a16="http://schemas.microsoft.com/office/drawing/2014/main" id="{33C195A4-F659-4ACA-AC3C-E02E133B2217}"/>
              </a:ext>
            </a:extLst>
          </p:cNvPr>
          <p:cNvSpPr/>
          <p:nvPr/>
        </p:nvSpPr>
        <p:spPr>
          <a:xfrm rot="5400000">
            <a:off x="2269345" y="5031003"/>
            <a:ext cx="331104" cy="451630"/>
          </a:xfrm>
          <a:prstGeom prst="upArrow">
            <a:avLst>
              <a:gd name="adj1" fmla="val 30666"/>
              <a:gd name="adj2" fmla="val 47090"/>
            </a:avLst>
          </a:prstGeom>
          <a:solidFill>
            <a:srgbClr val="8F2DA3"/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rgbClr val="7030A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4675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/>
          </p:cNvSpPr>
          <p:nvPr/>
        </p:nvSpPr>
        <p:spPr>
          <a:xfrm>
            <a:off x="0" y="35560"/>
            <a:ext cx="407352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03. 과정 및 결과</a:t>
            </a:r>
            <a:endParaRPr lang="ko-KR" altLang="en-US" sz="4000" b="1" strike="noStrike" cap="none" dirty="0">
              <a:solidFill>
                <a:schemeClr val="accent6">
                  <a:lumMod val="75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18" name="Shape 17"/>
          <p:cNvSpPr>
            <a:spLocks/>
          </p:cNvSpPr>
          <p:nvPr/>
        </p:nvSpPr>
        <p:spPr>
          <a:xfrm>
            <a:off x="11393805" y="-1905"/>
            <a:ext cx="150495" cy="6858635"/>
          </a:xfrm>
          <a:prstGeom prst="rect">
            <a:avLst/>
          </a:prstGeom>
          <a:solidFill>
            <a:srgbClr val="92D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>
            <a:off x="-8890" y="738505"/>
            <a:ext cx="3729355" cy="635"/>
          </a:xfrm>
          <a:prstGeom prst="line">
            <a:avLst/>
          </a:prstGeom>
          <a:ln w="1905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049" descr="C:/Users/user/AppData/Roaming/PolarisOffice/ETemp/10980_13776256/fImage84290320041.png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61266" y="1728253"/>
            <a:ext cx="2843284" cy="2960037"/>
          </a:xfrm>
          <a:prstGeom prst="rect">
            <a:avLst/>
          </a:prstGeom>
          <a:noFill/>
        </p:spPr>
      </p:pic>
      <p:pic>
        <p:nvPicPr>
          <p:cNvPr id="2051" name="Picture 2050" descr="C:/Users/user/AppData/Roaming/PolarisOffice/ETemp/10980_13776256/fImage7796502018467.pn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4876" y="1723428"/>
            <a:ext cx="2843284" cy="2960037"/>
          </a:xfrm>
          <a:prstGeom prst="rect">
            <a:avLst/>
          </a:prstGeom>
          <a:noFill/>
        </p:spPr>
      </p:pic>
      <p:sp>
        <p:nvSpPr>
          <p:cNvPr id="12" name="Shape 11"/>
          <p:cNvSpPr>
            <a:spLocks/>
          </p:cNvSpPr>
          <p:nvPr/>
        </p:nvSpPr>
        <p:spPr>
          <a:xfrm>
            <a:off x="782320" y="5621655"/>
            <a:ext cx="365125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2052" name="Picture 2051" descr="C:/Users/user/AppData/Roaming/PolarisOffice/ETemp/10980_13776256/fImage7536452286334.png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7657" y="1718604"/>
            <a:ext cx="2843284" cy="2960037"/>
          </a:xfrm>
          <a:prstGeom prst="rect">
            <a:avLst/>
          </a:prstGeom>
          <a:noFill/>
        </p:spPr>
      </p:pic>
      <p:sp>
        <p:nvSpPr>
          <p:cNvPr id="2053" name="Text Box 2052"/>
          <p:cNvSpPr txBox="1">
            <a:spLocks/>
          </p:cNvSpPr>
          <p:nvPr/>
        </p:nvSpPr>
        <p:spPr>
          <a:xfrm>
            <a:off x="995504" y="4661668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Rank Sum </a:t>
            </a:r>
            <a:endParaRPr lang="ko-KR" altLang="en-US" sz="24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054" name="Text Box 2053"/>
          <p:cNvSpPr txBox="1">
            <a:spLocks/>
          </p:cNvSpPr>
          <p:nvPr/>
        </p:nvSpPr>
        <p:spPr>
          <a:xfrm>
            <a:off x="4615162" y="4688291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Rank Exponent</a:t>
            </a:r>
            <a:endParaRPr lang="ko-KR" altLang="en-US" sz="24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055" name="Text Box 2054"/>
          <p:cNvSpPr txBox="1">
            <a:spLocks/>
          </p:cNvSpPr>
          <p:nvPr/>
        </p:nvSpPr>
        <p:spPr>
          <a:xfrm>
            <a:off x="8563209" y="4696970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Balance Beam</a:t>
            </a:r>
          </a:p>
        </p:txBody>
      </p:sp>
      <p:sp>
        <p:nvSpPr>
          <p:cNvPr id="2056" name="Text Box 2055"/>
          <p:cNvSpPr txBox="1">
            <a:spLocks/>
          </p:cNvSpPr>
          <p:nvPr/>
        </p:nvSpPr>
        <p:spPr>
          <a:xfrm>
            <a:off x="647700" y="5345349"/>
            <a:ext cx="10536555" cy="12904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R"/>
            </a:defPPr>
            <a:lvl1pPr indent="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000" b="1" strike="noStrike" cap="none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Arial" charset="0"/>
                <a:ea typeface="Arial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각 변수별로 산업단지를 격자 단위(50m X 50m)로 나눈 후, 상위 5% 결과를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지도에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표시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접근성에 관한 변수들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우선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순위를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준 결과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접근성이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좋은 위치를 중심으로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결과값이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나타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알고리즘마다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결과에 차이점은 있으나 대체로 유사한 곳에 </a:t>
            </a:r>
            <a:r>
              <a:rPr lang="en-US" altLang="ko-KR" sz="18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군집을</a:t>
            </a:r>
            <a:r>
              <a:rPr lang="en-US" altLang="ko-KR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이</a:t>
            </a:r>
            <a:r>
              <a:rPr lang="ko-KR" altLang="en-US" sz="1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A988A2-26A8-4167-8D9A-79B557ABC908}"/>
              </a:ext>
            </a:extLst>
          </p:cNvPr>
          <p:cNvSpPr txBox="1"/>
          <p:nvPr/>
        </p:nvSpPr>
        <p:spPr>
          <a:xfrm>
            <a:off x="473598" y="1062364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Map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Visual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ABD021B-0EEC-422B-A3ED-329988291B4B}"/>
              </a:ext>
            </a:extLst>
          </p:cNvPr>
          <p:cNvCxnSpPr>
            <a:cxnSpLocks/>
          </p:cNvCxnSpPr>
          <p:nvPr/>
        </p:nvCxnSpPr>
        <p:spPr>
          <a:xfrm>
            <a:off x="647700" y="5345349"/>
            <a:ext cx="10353378" cy="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8">
            <a:extLst>
              <a:ext uri="{FF2B5EF4-FFF2-40B4-BE49-F238E27FC236}">
                <a16:creationId xmlns:a16="http://schemas.microsoft.com/office/drawing/2014/main" id="{849A958B-72BD-4977-9187-38D44EA365E5}"/>
              </a:ext>
            </a:extLst>
          </p:cNvPr>
          <p:cNvSpPr txBox="1"/>
          <p:nvPr/>
        </p:nvSpPr>
        <p:spPr>
          <a:xfrm>
            <a:off x="5531138" y="1743585"/>
            <a:ext cx="790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01</a:t>
            </a:r>
            <a:endParaRPr lang="ko-KR" altLang="en-US" sz="4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1F02548A-F563-4DA1-BC35-05300C2F4F58}"/>
              </a:ext>
            </a:extLst>
          </p:cNvPr>
          <p:cNvSpPr txBox="1"/>
          <p:nvPr/>
        </p:nvSpPr>
        <p:spPr>
          <a:xfrm>
            <a:off x="3837594" y="2881406"/>
            <a:ext cx="4336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54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프로젝트 개요</a:t>
            </a:r>
            <a:endParaRPr lang="ko-KR" altLang="en-US" sz="54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9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8CE0168-D523-4736-B294-CA97DB1B4595}"/>
              </a:ext>
            </a:extLst>
          </p:cNvPr>
          <p:cNvCxnSpPr/>
          <p:nvPr/>
        </p:nvCxnSpPr>
        <p:spPr>
          <a:xfrm>
            <a:off x="3906175" y="2724704"/>
            <a:ext cx="4154905" cy="0"/>
          </a:xfrm>
          <a:prstGeom prst="line">
            <a:avLst/>
          </a:prstGeom>
          <a:ln w="19050">
            <a:solidFill>
              <a:srgbClr val="80C5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6BC875-37A8-4CD1-9CB0-67B778B8C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95" b="90000" l="9889" r="90778">
                        <a14:foregroundMark x1="51000" y1="8684" x2="51000" y2="8684"/>
                        <a14:foregroundMark x1="57778" y1="90526" x2="57778" y2="90526"/>
                        <a14:foregroundMark x1="52778" y1="8158" x2="52778" y2="8158"/>
                        <a14:foregroundMark x1="48333" y1="7895" x2="48333" y2="7895"/>
                        <a14:foregroundMark x1="90778" y1="69737" x2="90778" y2="69737"/>
                        <a14:foregroundMark x1="9889" y1="55789" x2="9889" y2="557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21659">
            <a:off x="8805249" y="4662449"/>
            <a:ext cx="3253243" cy="137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17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/>
          </p:cNvSpPr>
          <p:nvPr/>
        </p:nvSpPr>
        <p:spPr>
          <a:xfrm>
            <a:off x="0" y="35560"/>
            <a:ext cx="407352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03. 과정 및 결과</a:t>
            </a:r>
            <a:endParaRPr lang="ko-KR" altLang="en-US" sz="4000" b="1" strike="noStrike" cap="none" dirty="0">
              <a:solidFill>
                <a:schemeClr val="accent6">
                  <a:lumMod val="75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18" name="Shape 17"/>
          <p:cNvSpPr>
            <a:spLocks/>
          </p:cNvSpPr>
          <p:nvPr/>
        </p:nvSpPr>
        <p:spPr>
          <a:xfrm>
            <a:off x="11393805" y="-1905"/>
            <a:ext cx="150495" cy="6858635"/>
          </a:xfrm>
          <a:prstGeom prst="rect">
            <a:avLst/>
          </a:prstGeom>
          <a:solidFill>
            <a:srgbClr val="92D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>
            <a:off x="-8890" y="738505"/>
            <a:ext cx="3729355" cy="635"/>
          </a:xfrm>
          <a:prstGeom prst="line">
            <a:avLst/>
          </a:prstGeom>
          <a:ln w="1905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hape 11"/>
          <p:cNvSpPr>
            <a:spLocks/>
          </p:cNvSpPr>
          <p:nvPr/>
        </p:nvSpPr>
        <p:spPr>
          <a:xfrm>
            <a:off x="782320" y="5621655"/>
            <a:ext cx="3651250" cy="36893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2053" name="Text Box 2052"/>
          <p:cNvSpPr txBox="1">
            <a:spLocks/>
          </p:cNvSpPr>
          <p:nvPr/>
        </p:nvSpPr>
        <p:spPr>
          <a:xfrm>
            <a:off x="1047139" y="4871590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Rank Sum </a:t>
            </a:r>
            <a:endParaRPr lang="ko-KR" altLang="en-US" sz="24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054" name="Text Box 2053"/>
          <p:cNvSpPr txBox="1">
            <a:spLocks/>
          </p:cNvSpPr>
          <p:nvPr/>
        </p:nvSpPr>
        <p:spPr>
          <a:xfrm>
            <a:off x="4599136" y="4871589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Rank Exponent</a:t>
            </a:r>
            <a:endParaRPr lang="ko-KR" altLang="en-US" sz="24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055" name="Text Box 2054"/>
          <p:cNvSpPr txBox="1">
            <a:spLocks/>
          </p:cNvSpPr>
          <p:nvPr/>
        </p:nvSpPr>
        <p:spPr>
          <a:xfrm>
            <a:off x="8582025" y="4879559"/>
            <a:ext cx="2635250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buFontTx/>
              <a:buNone/>
            </a:pPr>
            <a:r>
              <a:rPr lang="en-US" altLang="ko-KR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411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Balance Beam</a:t>
            </a:r>
          </a:p>
        </p:txBody>
      </p:sp>
      <p:sp>
        <p:nvSpPr>
          <p:cNvPr id="2056" name="Text Box 2055"/>
          <p:cNvSpPr txBox="1">
            <a:spLocks/>
          </p:cNvSpPr>
          <p:nvPr/>
        </p:nvSpPr>
        <p:spPr>
          <a:xfrm>
            <a:off x="529272" y="5621655"/>
            <a:ext cx="10939780" cy="87498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>
            <a:defPPr>
              <a:defRPr lang="ko-KR"/>
            </a:defPPr>
            <a:lvl1pPr indent="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b="1" strike="noStrike" cap="none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Arial" charset="0"/>
                <a:ea typeface="Arial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QGIS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로 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Map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Visual을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Heatmap으로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변환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점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단위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데이터를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군집화하여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면적 단위로 볼 수 </a:t>
            </a:r>
            <a:r>
              <a:rPr lang="en-US" altLang="ko-KR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있도록</a:t>
            </a: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변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환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Heatmap 변환을 통해 각 알고리즘 결과값에 큰 차이가 없다는 것을 알 수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있음</a:t>
            </a:r>
          </a:p>
        </p:txBody>
      </p:sp>
      <p:pic>
        <p:nvPicPr>
          <p:cNvPr id="2057" name="Picture 2056" descr="C:/Users/user/AppData/Roaming/PolarisOffice/ETemp/10980_13776256/fImage886696247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89" y="1901696"/>
            <a:ext cx="2980956" cy="2931487"/>
          </a:xfrm>
          <a:prstGeom prst="rect">
            <a:avLst/>
          </a:prstGeom>
          <a:noFill/>
        </p:spPr>
      </p:pic>
      <p:pic>
        <p:nvPicPr>
          <p:cNvPr id="2058" name="Picture 2057" descr="C:/Users/user/AppData/Roaming/PolarisOffice/ETemp/10980_13776256/fImage969976248916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09" y="1897913"/>
            <a:ext cx="2887256" cy="2939053"/>
          </a:xfrm>
          <a:prstGeom prst="rect">
            <a:avLst/>
          </a:prstGeom>
          <a:noFill/>
        </p:spPr>
      </p:pic>
      <p:pic>
        <p:nvPicPr>
          <p:cNvPr id="2059" name="Picture 2058" descr="C:/Users/user/AppData/Roaming/PolarisOffice/ETemp/10980_13776256/fImage781949249572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030" y="1901987"/>
            <a:ext cx="2986194" cy="293090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96CE561-E073-46CA-B964-4CB8E9930BEA}"/>
              </a:ext>
            </a:extLst>
          </p:cNvPr>
          <p:cNvSpPr txBox="1"/>
          <p:nvPr/>
        </p:nvSpPr>
        <p:spPr>
          <a:xfrm>
            <a:off x="473598" y="1062364"/>
            <a:ext cx="7436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데이터 분석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: Map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Visual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</a:t>
            </a:r>
            <a:r>
              <a:rPr lang="en-US" altLang="ko-KR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Heatmap </a:t>
            </a:r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변환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08F7E1D-6595-431C-83B3-30B2C6FC7C48}"/>
              </a:ext>
            </a:extLst>
          </p:cNvPr>
          <p:cNvCxnSpPr>
            <a:cxnSpLocks/>
          </p:cNvCxnSpPr>
          <p:nvPr/>
        </p:nvCxnSpPr>
        <p:spPr>
          <a:xfrm>
            <a:off x="638822" y="5630533"/>
            <a:ext cx="10353378" cy="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13"/>
          <p:cNvSpPr txBox="1">
            <a:spLocks/>
          </p:cNvSpPr>
          <p:nvPr/>
        </p:nvSpPr>
        <p:spPr>
          <a:xfrm>
            <a:off x="0" y="35560"/>
            <a:ext cx="407352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strike="noStrike" cap="none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03. 과정 및 결과</a:t>
            </a:r>
            <a:endParaRPr lang="ko-KR" altLang="en-US" sz="4000" b="1" strike="noStrike" cap="none" dirty="0">
              <a:solidFill>
                <a:schemeClr val="accent6">
                  <a:lumMod val="75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2" name="Text Box 1"/>
          <p:cNvSpPr txBox="1">
            <a:spLocks/>
          </p:cNvSpPr>
          <p:nvPr/>
        </p:nvSpPr>
        <p:spPr>
          <a:xfrm>
            <a:off x="473710" y="1062355"/>
            <a:ext cx="1363345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♣ 결과</a:t>
            </a:r>
            <a:endParaRPr lang="ko-KR" altLang="en-US" sz="2800" b="1" strike="noStrike" cap="none" dirty="0">
              <a:solidFill>
                <a:srgbClr val="80C535"/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18" name="Shape 17"/>
          <p:cNvSpPr>
            <a:spLocks/>
          </p:cNvSpPr>
          <p:nvPr/>
        </p:nvSpPr>
        <p:spPr>
          <a:xfrm>
            <a:off x="11393805" y="-1905"/>
            <a:ext cx="150495" cy="6858635"/>
          </a:xfrm>
          <a:prstGeom prst="rect">
            <a:avLst/>
          </a:prstGeom>
          <a:solidFill>
            <a:srgbClr val="92D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9" name="Shape 18"/>
          <p:cNvCxnSpPr/>
          <p:nvPr/>
        </p:nvCxnSpPr>
        <p:spPr>
          <a:xfrm>
            <a:off x="-8890" y="738505"/>
            <a:ext cx="3729355" cy="635"/>
          </a:xfrm>
          <a:prstGeom prst="line">
            <a:avLst/>
          </a:prstGeom>
          <a:ln w="19050" cap="flat" cmpd="sng">
            <a:solidFill>
              <a:schemeClr val="accent6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3073" descr="C:/Users/user/AppData/Roaming/PolarisOffice/ETemp/10980_13776256/fImage69000421414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7535" y="1937385"/>
            <a:ext cx="3980180" cy="4124960"/>
          </a:xfrm>
          <a:prstGeom prst="rect">
            <a:avLst/>
          </a:prstGeom>
          <a:noFill/>
        </p:spPr>
      </p:pic>
      <p:sp>
        <p:nvSpPr>
          <p:cNvPr id="8" name="Text Box 7"/>
          <p:cNvSpPr txBox="1">
            <a:spLocks/>
          </p:cNvSpPr>
          <p:nvPr/>
        </p:nvSpPr>
        <p:spPr>
          <a:xfrm>
            <a:off x="5257800" y="1937385"/>
            <a:ext cx="5797550" cy="33235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Arial" charset="0"/>
                <a:ea typeface="Arial" charset="0"/>
              </a:rPr>
              <a:t>•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Balance Beam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방식으로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총 여섯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지역의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공원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후보군을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선정하였으며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, Heatmap 농도를 기준으로 후보군에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우선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순위를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부여할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수 </a:t>
            </a:r>
            <a:r>
              <a:rPr lang="en-US" altLang="ko-KR" sz="20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있었다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.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Arial" charset="0"/>
                <a:ea typeface="Arial" charset="0"/>
              </a:rPr>
              <a:t>• </a:t>
            </a: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다른 지역의 데이터에 동일한 알고리즘, 분석 방식을 적용하여 공원 최적 후보지를 선정할 수 있다.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3" name="Shape 2"/>
          <p:cNvSpPr>
            <a:spLocks/>
          </p:cNvSpPr>
          <p:nvPr/>
        </p:nvSpPr>
        <p:spPr>
          <a:xfrm>
            <a:off x="1649730" y="3110865"/>
            <a:ext cx="481330" cy="490855"/>
          </a:xfrm>
          <a:prstGeom prst="ellipse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0" name="Shape 9"/>
          <p:cNvSpPr>
            <a:spLocks/>
          </p:cNvSpPr>
          <p:nvPr/>
        </p:nvSpPr>
        <p:spPr>
          <a:xfrm>
            <a:off x="923925" y="2479040"/>
            <a:ext cx="283210" cy="292735"/>
          </a:xfrm>
          <a:prstGeom prst="ellipse">
            <a:avLst/>
          </a:prstGeom>
          <a:noFill/>
          <a:ln w="28575" cap="flat" cmpd="sng">
            <a:solidFill>
              <a:srgbClr val="C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17" name="Shape 16"/>
          <p:cNvSpPr>
            <a:spLocks/>
          </p:cNvSpPr>
          <p:nvPr/>
        </p:nvSpPr>
        <p:spPr>
          <a:xfrm>
            <a:off x="2478405" y="3408045"/>
            <a:ext cx="204470" cy="52322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1" strike="noStrike" cap="none" dirty="0"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7647"/>
                    </a:srgbClr>
                  </a:outerShdw>
                </a:effectLst>
                <a:latin typeface="맑은 고딕" charset="0"/>
                <a:ea typeface="맑은 고딕" charset="0"/>
              </a:rPr>
              <a:t>2</a:t>
            </a:r>
            <a:endParaRPr lang="ko-KR" altLang="en-US" sz="2800" b="1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Shape 19"/>
          <p:cNvSpPr>
            <a:spLocks/>
          </p:cNvSpPr>
          <p:nvPr/>
        </p:nvSpPr>
        <p:spPr>
          <a:xfrm>
            <a:off x="3413125" y="2594610"/>
            <a:ext cx="404495" cy="5543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000" b="1" strike="noStrike" cap="none" dirty="0"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7647"/>
                    </a:srgbClr>
                  </a:outerShdw>
                </a:effectLst>
                <a:latin typeface="맑은 고딕" charset="0"/>
                <a:ea typeface="맑은 고딕" charset="0"/>
              </a:rPr>
              <a:t>3</a:t>
            </a:r>
            <a:endParaRPr lang="ko-KR" altLang="en-US" sz="3000" b="1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Shape 20"/>
          <p:cNvSpPr>
            <a:spLocks/>
          </p:cNvSpPr>
          <p:nvPr/>
        </p:nvSpPr>
        <p:spPr>
          <a:xfrm>
            <a:off x="2048510" y="4084320"/>
            <a:ext cx="33083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7647"/>
                    </a:srgbClr>
                  </a:outerShdw>
                </a:effectLst>
                <a:latin typeface="맑은 고딕" charset="0"/>
                <a:ea typeface="맑은 고딕" charset="0"/>
              </a:rPr>
              <a:t>4</a:t>
            </a:r>
            <a:endParaRPr lang="ko-KR" altLang="en-US" sz="2000" b="1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Shape 21"/>
          <p:cNvSpPr>
            <a:spLocks/>
          </p:cNvSpPr>
          <p:nvPr/>
        </p:nvSpPr>
        <p:spPr>
          <a:xfrm>
            <a:off x="2341880" y="4650105"/>
            <a:ext cx="225425" cy="4006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7647"/>
                    </a:srgbClr>
                  </a:outerShdw>
                </a:effectLst>
                <a:latin typeface="맑은 고딕" charset="0"/>
                <a:ea typeface="맑은 고딕" charset="0"/>
              </a:rPr>
              <a:t>5</a:t>
            </a:r>
            <a:endParaRPr lang="ko-KR" altLang="en-US" sz="2000" b="1" strike="noStrike" cap="none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990F1DA-FD49-4D71-90B5-AA6D554A37BE}"/>
              </a:ext>
            </a:extLst>
          </p:cNvPr>
          <p:cNvGrpSpPr/>
          <p:nvPr/>
        </p:nvGrpSpPr>
        <p:grpSpPr>
          <a:xfrm>
            <a:off x="906145" y="2431415"/>
            <a:ext cx="2987675" cy="2565400"/>
            <a:chOff x="906145" y="2431415"/>
            <a:chExt cx="2987675" cy="2565400"/>
          </a:xfrm>
        </p:grpSpPr>
        <p:sp>
          <p:nvSpPr>
            <p:cNvPr id="4" name="Shape 3"/>
            <p:cNvSpPr>
              <a:spLocks/>
            </p:cNvSpPr>
            <p:nvPr/>
          </p:nvSpPr>
          <p:spPr>
            <a:xfrm>
              <a:off x="3336925" y="2611120"/>
              <a:ext cx="556895" cy="537845"/>
            </a:xfrm>
            <a:prstGeom prst="ellipse">
              <a:avLst/>
            </a:prstGeom>
            <a:noFill/>
            <a:ln w="28575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Shape 5"/>
            <p:cNvSpPr>
              <a:spLocks/>
            </p:cNvSpPr>
            <p:nvPr/>
          </p:nvSpPr>
          <p:spPr>
            <a:xfrm rot="20520000">
              <a:off x="2451100" y="3435985"/>
              <a:ext cx="274320" cy="495935"/>
            </a:xfrm>
            <a:prstGeom prst="ellipse">
              <a:avLst/>
            </a:prstGeom>
            <a:noFill/>
            <a:ln w="28575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Shape 6"/>
            <p:cNvSpPr>
              <a:spLocks/>
            </p:cNvSpPr>
            <p:nvPr/>
          </p:nvSpPr>
          <p:spPr>
            <a:xfrm>
              <a:off x="2064385" y="4138295"/>
              <a:ext cx="317500" cy="302260"/>
            </a:xfrm>
            <a:prstGeom prst="ellipse">
              <a:avLst/>
            </a:prstGeom>
            <a:noFill/>
            <a:ln w="28575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Shape 8"/>
            <p:cNvSpPr>
              <a:spLocks/>
            </p:cNvSpPr>
            <p:nvPr/>
          </p:nvSpPr>
          <p:spPr>
            <a:xfrm>
              <a:off x="2315210" y="4704080"/>
              <a:ext cx="277495" cy="292735"/>
            </a:xfrm>
            <a:prstGeom prst="ellipse">
              <a:avLst/>
            </a:prstGeom>
            <a:noFill/>
            <a:ln w="28575" cap="flat" cmpd="sng">
              <a:solidFill>
                <a:srgbClr val="C0000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Shape 10"/>
            <p:cNvSpPr>
              <a:spLocks/>
            </p:cNvSpPr>
            <p:nvPr/>
          </p:nvSpPr>
          <p:spPr>
            <a:xfrm>
              <a:off x="1813560" y="3071495"/>
              <a:ext cx="153035" cy="57023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000" b="1" strike="noStrike" cap="none" dirty="0"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7647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1</a:t>
              </a:r>
              <a:endParaRPr lang="ko-KR" altLang="en-US" sz="3000" b="1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Shape 22"/>
            <p:cNvSpPr>
              <a:spLocks/>
            </p:cNvSpPr>
            <p:nvPr/>
          </p:nvSpPr>
          <p:spPr>
            <a:xfrm>
              <a:off x="906145" y="2431415"/>
              <a:ext cx="316230" cy="37020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7647"/>
                      </a:srgbClr>
                    </a:outerShdw>
                  </a:effectLst>
                  <a:latin typeface="맑은 고딕" charset="0"/>
                  <a:ea typeface="맑은 고딕" charset="0"/>
                </a:rPr>
                <a:t>6</a:t>
              </a:r>
              <a:endParaRPr lang="ko-KR" altLang="en-US" sz="1800" b="1" strike="noStrike" cap="none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8">
            <a:extLst>
              <a:ext uri="{FF2B5EF4-FFF2-40B4-BE49-F238E27FC236}">
                <a16:creationId xmlns:a16="http://schemas.microsoft.com/office/drawing/2014/main" id="{28F179E7-8C56-439F-8AC4-40FBDCAD1A37}"/>
              </a:ext>
            </a:extLst>
          </p:cNvPr>
          <p:cNvSpPr txBox="1"/>
          <p:nvPr/>
        </p:nvSpPr>
        <p:spPr>
          <a:xfrm>
            <a:off x="0" y="3551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과정 및 결과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E14F7-7C4D-4550-A851-C838F8BD10A9}"/>
              </a:ext>
            </a:extLst>
          </p:cNvPr>
          <p:cNvCxnSpPr>
            <a:cxnSpLocks/>
          </p:cNvCxnSpPr>
          <p:nvPr/>
        </p:nvCxnSpPr>
        <p:spPr>
          <a:xfrm>
            <a:off x="-8878" y="738416"/>
            <a:ext cx="3728623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BFF653-489B-4FDC-8D30-FAC27CF7AE01}"/>
              </a:ext>
            </a:extLst>
          </p:cNvPr>
          <p:cNvSpPr txBox="1"/>
          <p:nvPr/>
        </p:nvSpPr>
        <p:spPr>
          <a:xfrm>
            <a:off x="473598" y="1062364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기대 효과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A80388-59DC-46AF-9CEA-8C593057F371}"/>
              </a:ext>
            </a:extLst>
          </p:cNvPr>
          <p:cNvSpPr txBox="1"/>
          <p:nvPr/>
        </p:nvSpPr>
        <p:spPr>
          <a:xfrm>
            <a:off x="900688" y="4442254"/>
            <a:ext cx="24545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효율성 증대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803"/>
                  </a:srgbClr>
                </a:outerShdw>
              </a:effectLst>
              <a:latin typeface="나눔명조 ExtraBold" charset="0"/>
              <a:ea typeface="나눔명조 ExtraBold" charset="0"/>
            </a:endParaRPr>
          </a:p>
          <a:p>
            <a:pPr algn="ctr" eaLnBrk="0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과학적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분석기법으로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algn="ctr" eaLnBrk="0"/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선정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기간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단축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및 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algn="ctr" eaLnBrk="0"/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공원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조성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예산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절감</a:t>
            </a:r>
            <a:endParaRPr lang="ko-KR" altLang="en-US" sz="2000" b="1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149B39-48DB-4801-8940-ADCA2594D365}"/>
              </a:ext>
            </a:extLst>
          </p:cNvPr>
          <p:cNvSpPr txBox="1"/>
          <p:nvPr/>
        </p:nvSpPr>
        <p:spPr>
          <a:xfrm>
            <a:off x="4616330" y="4443137"/>
            <a:ext cx="236475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>
              <a:lnSpc>
                <a:spcPct val="150000"/>
              </a:lnSpc>
            </a:pPr>
            <a:r>
              <a:rPr lang="ko-KR" altLang="en-US" sz="24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공원 활용 증가</a:t>
            </a:r>
            <a:endParaRPr lang="en-US" altLang="ko-KR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803"/>
                  </a:srgbClr>
                </a:outerShdw>
              </a:effectLst>
              <a:latin typeface="나눔명조 ExtraBold" charset="0"/>
              <a:ea typeface="나눔명조 ExtraBold" charset="0"/>
            </a:endParaRPr>
          </a:p>
          <a:p>
            <a:pPr algn="ctr" eaLnBrk="0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공원 근처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근로자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의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</a:p>
          <a:p>
            <a:pPr algn="ctr" eaLnBrk="0"/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공원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</a:t>
            </a:r>
            <a:r>
              <a:rPr lang="en-US" altLang="ko-KR" sz="20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이용</a:t>
            </a: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 증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가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803"/>
                  </a:srgbClr>
                </a:outerShdw>
              </a:effectLst>
              <a:latin typeface="나눔명조 ExtraBold" charset="0"/>
              <a:ea typeface="나눔명조 ExtraBold" charset="0"/>
            </a:endParaRPr>
          </a:p>
          <a:p>
            <a:pPr algn="ctr" eaLnBrk="0"/>
            <a:endParaRPr lang="ko-KR" altLang="en-US" sz="2400" b="1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algn="ctr"/>
            <a:endParaRPr lang="ko-KR" altLang="en-US" sz="24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DACB07-4343-4285-B01F-3CBB6F598D63}"/>
              </a:ext>
            </a:extLst>
          </p:cNvPr>
          <p:cNvGrpSpPr/>
          <p:nvPr/>
        </p:nvGrpSpPr>
        <p:grpSpPr>
          <a:xfrm>
            <a:off x="1182214" y="2457219"/>
            <a:ext cx="2030323" cy="1713565"/>
            <a:chOff x="950402" y="2727339"/>
            <a:chExt cx="2521673" cy="2143125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BD8A446-6430-4068-B904-23970B14C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402" y="2727339"/>
              <a:ext cx="2143125" cy="2143125"/>
            </a:xfrm>
            <a:prstGeom prst="rect">
              <a:avLst/>
            </a:prstGeom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E669D5F6-FDBA-430B-BAE5-9ED818EFBEC0}"/>
                </a:ext>
              </a:extLst>
            </p:cNvPr>
            <p:cNvSpPr/>
            <p:nvPr/>
          </p:nvSpPr>
          <p:spPr>
            <a:xfrm rot="5400000">
              <a:off x="2777112" y="3103939"/>
              <a:ext cx="786523" cy="603402"/>
            </a:xfrm>
            <a:prstGeom prst="rightArrow">
              <a:avLst/>
            </a:prstGeom>
            <a:solidFill>
              <a:srgbClr val="FF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F2214BF-74C2-4371-BB35-E4B73383A5AF}"/>
              </a:ext>
            </a:extLst>
          </p:cNvPr>
          <p:cNvGrpSpPr/>
          <p:nvPr/>
        </p:nvGrpSpPr>
        <p:grpSpPr>
          <a:xfrm>
            <a:off x="4550158" y="2603241"/>
            <a:ext cx="2664826" cy="2155796"/>
            <a:chOff x="6256646" y="2540526"/>
            <a:chExt cx="4196059" cy="344620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3D2D417-B0F0-4FEA-B173-6B4C4CC0CFDA}"/>
                </a:ext>
              </a:extLst>
            </p:cNvPr>
            <p:cNvGrpSpPr/>
            <p:nvPr/>
          </p:nvGrpSpPr>
          <p:grpSpPr>
            <a:xfrm>
              <a:off x="6256646" y="2540526"/>
              <a:ext cx="2141386" cy="1859314"/>
              <a:chOff x="6256646" y="2540526"/>
              <a:chExt cx="2141386" cy="185931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D5023F22-97BA-4280-8425-80DF42766A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6646" y="2579854"/>
                <a:ext cx="1819986" cy="1819986"/>
              </a:xfrm>
              <a:prstGeom prst="rect">
                <a:avLst/>
              </a:prstGeom>
            </p:spPr>
          </p:pic>
          <p:sp>
            <p:nvSpPr>
              <p:cNvPr id="20" name="화살표: 오른쪽 19">
                <a:extLst>
                  <a:ext uri="{FF2B5EF4-FFF2-40B4-BE49-F238E27FC236}">
                    <a16:creationId xmlns:a16="http://schemas.microsoft.com/office/drawing/2014/main" id="{09660440-62BE-4988-887C-A664D2535DBB}"/>
                  </a:ext>
                </a:extLst>
              </p:cNvPr>
              <p:cNvSpPr/>
              <p:nvPr/>
            </p:nvSpPr>
            <p:spPr>
              <a:xfrm rot="16200000" flipV="1">
                <a:off x="7911205" y="2650195"/>
                <a:ext cx="596496" cy="377158"/>
              </a:xfrm>
              <a:prstGeom prst="rightArrow">
                <a:avLst>
                  <a:gd name="adj1" fmla="val 39572"/>
                  <a:gd name="adj2" fmla="val 50000"/>
                </a:avLst>
              </a:prstGeom>
              <a:solidFill>
                <a:srgbClr val="FF000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504E101-C5CF-466F-B362-F103A199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189" y="2579854"/>
              <a:ext cx="3154516" cy="3406877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8A5DFAC-ADC3-4231-B362-70035FBDA844}"/>
              </a:ext>
            </a:extLst>
          </p:cNvPr>
          <p:cNvSpPr txBox="1">
            <a:spLocks/>
          </p:cNvSpPr>
          <p:nvPr/>
        </p:nvSpPr>
        <p:spPr>
          <a:xfrm>
            <a:off x="8151357" y="4442254"/>
            <a:ext cx="2852063" cy="1261884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ctr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환경 개선</a:t>
            </a:r>
            <a:endParaRPr lang="en-US" altLang="ko-KR" sz="24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9803"/>
                  </a:srgbClr>
                </a:outerShdw>
              </a:effectLst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녹지 및 공원 조성으로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9803"/>
                    </a:srgbClr>
                  </a:outerShdw>
                </a:effectLst>
                <a:latin typeface="나눔명조 ExtraBold" charset="0"/>
                <a:ea typeface="나눔명조 ExtraBold" charset="0"/>
              </a:rPr>
              <a:t>환경오염 외부효과 감소 </a:t>
            </a:r>
            <a:endParaRPr lang="ko-KR" altLang="en-US" sz="2000" b="1" strike="noStrike" cap="none" dirty="0">
              <a:solidFill>
                <a:schemeClr val="accent6">
                  <a:lumMod val="50000"/>
                </a:schemeClr>
              </a:solidFill>
              <a:latin typeface="나눔명조 ExtraBold" charset="0"/>
              <a:ea typeface="나눔명조 ExtraBold" charset="0"/>
            </a:endParaRPr>
          </a:p>
        </p:txBody>
      </p:sp>
      <p:pic>
        <p:nvPicPr>
          <p:cNvPr id="52" name="Picture 22" descr="C:/Users/user/AppData/Roaming/PolarisOffice/ETemp/7884_2794992/fImage6087917641.png">
            <a:extLst>
              <a:ext uri="{FF2B5EF4-FFF2-40B4-BE49-F238E27FC236}">
                <a16:creationId xmlns:a16="http://schemas.microsoft.com/office/drawing/2014/main" id="{66135E0B-5914-4E8B-B3C1-99F0363C10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84" y="2233949"/>
            <a:ext cx="1898372" cy="19697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505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>
            <a:spLocks/>
          </p:cNvSpPr>
          <p:nvPr/>
        </p:nvSpPr>
        <p:spPr>
          <a:xfrm>
            <a:off x="11393805" y="-1905"/>
            <a:ext cx="150495" cy="6858635"/>
          </a:xfrm>
          <a:prstGeom prst="rect">
            <a:avLst/>
          </a:prstGeom>
          <a:solidFill>
            <a:srgbClr val="92D050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33E14F7-7C4D-4550-A851-C838F8BD10A9}"/>
              </a:ext>
            </a:extLst>
          </p:cNvPr>
          <p:cNvCxnSpPr>
            <a:cxnSpLocks/>
          </p:cNvCxnSpPr>
          <p:nvPr/>
        </p:nvCxnSpPr>
        <p:spPr>
          <a:xfrm>
            <a:off x="-8890" y="738505"/>
            <a:ext cx="372872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BFF653-489B-4FDC-8D30-FAC27CF7AE01}"/>
              </a:ext>
            </a:extLst>
          </p:cNvPr>
          <p:cNvSpPr txBox="1"/>
          <p:nvPr/>
        </p:nvSpPr>
        <p:spPr>
          <a:xfrm>
            <a:off x="473710" y="1062355"/>
            <a:ext cx="3921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 시스템의 유용성</a:t>
            </a:r>
            <a:endParaRPr lang="en-US" altLang="ko-KR" sz="2800" b="1" dirty="0">
              <a:solidFill>
                <a:srgbClr val="80C535"/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2" name="Text Box 21"/>
          <p:cNvSpPr txBox="1">
            <a:spLocks/>
          </p:cNvSpPr>
          <p:nvPr/>
        </p:nvSpPr>
        <p:spPr>
          <a:xfrm>
            <a:off x="802640" y="3927475"/>
            <a:ext cx="310832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Segoe UI" charset="0"/>
              <a:ea typeface="Segoe UI" charset="0"/>
            </a:endParaRPr>
          </a:p>
        </p:txBody>
      </p:sp>
      <p:sp>
        <p:nvSpPr>
          <p:cNvPr id="27" name="Text Box 26"/>
          <p:cNvSpPr txBox="1">
            <a:spLocks/>
          </p:cNvSpPr>
          <p:nvPr/>
        </p:nvSpPr>
        <p:spPr>
          <a:xfrm>
            <a:off x="3278505" y="4712970"/>
            <a:ext cx="541655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latin typeface="Segoe UI" charset="0"/>
              <a:ea typeface="Segoe UI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E5AAFE-F881-43DB-98FA-12B6C6A35114}"/>
              </a:ext>
            </a:extLst>
          </p:cNvPr>
          <p:cNvSpPr txBox="1">
            <a:spLocks/>
          </p:cNvSpPr>
          <p:nvPr/>
        </p:nvSpPr>
        <p:spPr>
          <a:xfrm>
            <a:off x="1429099" y="4712970"/>
            <a:ext cx="3249608" cy="1054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8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 err="1"/>
              <a:t>범용성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모든 지역에 적용할 수 있음 </a:t>
            </a:r>
            <a:endParaRPr lang="en-US" altLang="ko-KR" sz="2000" dirty="0"/>
          </a:p>
        </p:txBody>
      </p:sp>
      <p:pic>
        <p:nvPicPr>
          <p:cNvPr id="24" name="Picture 34" descr="C:/Users/user/AppData/Roaming/PolarisOffice/ETemp/17340_16941256/fImage619897536962.png">
            <a:extLst>
              <a:ext uri="{FF2B5EF4-FFF2-40B4-BE49-F238E27FC236}">
                <a16:creationId xmlns:a16="http://schemas.microsoft.com/office/drawing/2014/main" id="{CBC9A98F-474C-46EE-9135-7E0545DBC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0" y="2324029"/>
            <a:ext cx="2066410" cy="2065778"/>
          </a:xfrm>
          <a:prstGeom prst="rect">
            <a:avLst/>
          </a:prstGeom>
          <a:noFill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8B8989-BFBB-479F-A3EA-5EC728648A74}"/>
              </a:ext>
            </a:extLst>
          </p:cNvPr>
          <p:cNvSpPr txBox="1">
            <a:spLocks/>
          </p:cNvSpPr>
          <p:nvPr/>
        </p:nvSpPr>
        <p:spPr>
          <a:xfrm>
            <a:off x="6114923" y="4689098"/>
            <a:ext cx="437171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2400" b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dirty="0" err="1"/>
              <a:t>유연성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2000" dirty="0" err="1"/>
              <a:t>가중치</a:t>
            </a:r>
            <a:r>
              <a:rPr lang="en-US" altLang="ko-KR" sz="2000" dirty="0"/>
              <a:t> 알고리즘, 변수 조정을 통해 </a:t>
            </a:r>
            <a:endParaRPr lang="ko-KR" altLang="en-US" sz="2000" dirty="0"/>
          </a:p>
          <a:p>
            <a:r>
              <a:rPr lang="en-US" altLang="ko-KR" sz="2000" dirty="0"/>
              <a:t>각 지역, 상황에 맞는 </a:t>
            </a:r>
            <a:r>
              <a:rPr lang="en-US" altLang="ko-KR" sz="2000" dirty="0" err="1"/>
              <a:t>결과를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도출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가능</a:t>
            </a:r>
            <a:endParaRPr lang="ko-KR" altLang="en-US" sz="2000" dirty="0"/>
          </a:p>
        </p:txBody>
      </p:sp>
      <p:pic>
        <p:nvPicPr>
          <p:cNvPr id="12290" name="Picture 2" descr="flexibility iconì ëí ì´ë¯¸ì§ ê²ìê²°ê³¼">
            <a:extLst>
              <a:ext uri="{FF2B5EF4-FFF2-40B4-BE49-F238E27FC236}">
                <a16:creationId xmlns:a16="http://schemas.microsoft.com/office/drawing/2014/main" id="{7EF2E0AD-76E3-422C-8375-5B5712A7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490" y="1943906"/>
            <a:ext cx="1663712" cy="166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numbers iconì ëí ì´ë¯¸ì§ ê²ìê²°ê³¼">
            <a:extLst>
              <a:ext uri="{FF2B5EF4-FFF2-40B4-BE49-F238E27FC236}">
                <a16:creationId xmlns:a16="http://schemas.microsoft.com/office/drawing/2014/main" id="{B011677F-CE6B-49CA-BA9B-A0BDBCF30D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2183">
            <a:off x="7988949" y="3668831"/>
            <a:ext cx="792590" cy="792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algorithm iconì ëí ì´ë¯¸ì§ ê²ìê²°ê³¼">
            <a:extLst>
              <a:ext uri="{FF2B5EF4-FFF2-40B4-BE49-F238E27FC236}">
                <a16:creationId xmlns:a16="http://schemas.microsoft.com/office/drawing/2014/main" id="{03BF4310-C550-44D4-A342-8E027C553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8F2DA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1688">
            <a:off x="6704529" y="3432586"/>
            <a:ext cx="1096777" cy="109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x y z iconì ëí ì´ë¯¸ì§ ê²ìê²°ê³¼">
            <a:extLst>
              <a:ext uri="{FF2B5EF4-FFF2-40B4-BE49-F238E27FC236}">
                <a16:creationId xmlns:a16="http://schemas.microsoft.com/office/drawing/2014/main" id="{5E6B0EA6-FC14-406D-8D2A-0B7A480EE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9316">
            <a:off x="9094325" y="3593476"/>
            <a:ext cx="877148" cy="87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8">
            <a:extLst>
              <a:ext uri="{FF2B5EF4-FFF2-40B4-BE49-F238E27FC236}">
                <a16:creationId xmlns:a16="http://schemas.microsoft.com/office/drawing/2014/main" id="{3F11973E-9B20-4000-8F52-F2130D72308F}"/>
              </a:ext>
            </a:extLst>
          </p:cNvPr>
          <p:cNvSpPr txBox="1"/>
          <p:nvPr/>
        </p:nvSpPr>
        <p:spPr>
          <a:xfrm>
            <a:off x="0" y="35514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02. </a:t>
            </a:r>
            <a:r>
              <a:rPr lang="ko-KR" altLang="en-US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과정 및 결과</a:t>
            </a:r>
          </a:p>
        </p:txBody>
      </p:sp>
    </p:spTree>
    <p:extLst>
      <p:ext uri="{BB962C8B-B14F-4D97-AF65-F5344CB8AC3E}">
        <p14:creationId xmlns:p14="http://schemas.microsoft.com/office/powerpoint/2010/main" val="8661188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0C3C43F-08F5-4C3A-900D-3FEB000F525C}"/>
              </a:ext>
            </a:extLst>
          </p:cNvPr>
          <p:cNvSpPr txBox="1"/>
          <p:nvPr/>
        </p:nvSpPr>
        <p:spPr>
          <a:xfrm>
            <a:off x="4271574" y="1098384"/>
            <a:ext cx="44326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b="1" dirty="0">
                <a:solidFill>
                  <a:schemeClr val="accent6">
                    <a:lumMod val="75000"/>
                  </a:schemeClr>
                </a:solidFill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ko-KR" altLang="en-US" sz="6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감사합니다</a:t>
            </a:r>
            <a:r>
              <a:rPr lang="en-US" altLang="ko-KR" sz="6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!</a:t>
            </a:r>
            <a:endParaRPr lang="en-US" altLang="ko-KR" sz="115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F35CEFB0-62EE-4A2C-99F1-EC6FF0C0B4C0}"/>
              </a:ext>
            </a:extLst>
          </p:cNvPr>
          <p:cNvSpPr txBox="1">
            <a:spLocks/>
          </p:cNvSpPr>
          <p:nvPr/>
        </p:nvSpPr>
        <p:spPr>
          <a:xfrm>
            <a:off x="421530" y="3839547"/>
            <a:ext cx="11169015" cy="297132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References :</a:t>
            </a:r>
            <a:endParaRPr lang="en-US" altLang="ko-KR" sz="11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Bottomley, Paul A., and John R. Doyle. "Comparing the Validity of Numerical Judgements Elicited by Direct Rating and Point Allocation: Insights from Objectively Verifiable Perceptual Tasks."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European Journal of Operational Research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228, no. 1 (2013)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Wang, Ying-Ming, and Ying Luo. "Integration of Correlations with Standard Deviations for Determining Attribute Weights in Multiple Attribute Decision Making."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Mathematical and Computer Modelling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51, no. 1-2 (2010)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Cinelli, Marco, Stuart R. Coles, and Kerry Kirwan. "Analysis of the Potentials of Multi Criteria Decision Analysis Methods to Conduct Sustainability Assessment."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Ecological Indicators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46 (2014): 138-48.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Bottomley, Paul A., and John R. Doyle. "A Comparison of Three Weight Elicitation Methods: Good, Better, and Best."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Omega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29, no. 6 (2001): 553-60.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Park Design and Location Criteria From: Statewide Comprehensive Outdoor Recreation Plan (SCORP) 2005-2010 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Sakip, Siti Rasidah Md, Norizan Mt Akhir, and Siti Syamimi Omar. "Determinant Factors of Successful Public Parks in Malaysia."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Procedia - Social and Behavioral Sciences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170 (2015)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이광수, and 최영진. "Analysis on the Relationships between the Spatial Distribution of Primary Care Organizations and Socio-demographic Characteristics in a Metropolitan City Using the Geographic Weighted Regression Method." </a:t>
            </a:r>
            <a:r>
              <a:rPr lang="en-US" altLang="ko-KR" sz="1100" b="1" i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Productivity Review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27, no. 2 (2013): 193-214. 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환경부, “녹색 산업단지 조성 가이드라인 마련 연구”, (2012)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우륵문화체육공원  조성사업 </a:t>
            </a:r>
            <a:r>
              <a:rPr lang="en-US" altLang="ko-KR" sz="11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타당성조사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</a:p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• 국보관 </a:t>
            </a:r>
            <a:r>
              <a:rPr lang="en-US" altLang="ko-KR" sz="11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건립후보지</a:t>
            </a:r>
            <a:r>
              <a:rPr lang="en-US" altLang="ko-KR" sz="1100" b="1" strike="noStrike" cap="none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</a:t>
            </a:r>
            <a:r>
              <a:rPr lang="en-US" altLang="ko-KR" sz="1100" b="1" strike="noStrike" cap="none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검토</a:t>
            </a:r>
            <a:endParaRPr lang="ko-KR" altLang="en-US" sz="1100" b="1" strike="noStrike" cap="none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298218B-FD80-4C80-9EAD-DA4C087AEA3D}"/>
              </a:ext>
            </a:extLst>
          </p:cNvPr>
          <p:cNvCxnSpPr>
            <a:cxnSpLocks/>
          </p:cNvCxnSpPr>
          <p:nvPr/>
        </p:nvCxnSpPr>
        <p:spPr>
          <a:xfrm>
            <a:off x="421530" y="3750784"/>
            <a:ext cx="11288388" cy="0"/>
          </a:xfrm>
          <a:prstGeom prst="line">
            <a:avLst/>
          </a:prstGeom>
          <a:ln w="952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2B5C728-8D89-429C-B724-C9DD9253F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859" y1="29577" x2="34859" y2="295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87" t="14760" r="24634" b="35428"/>
          <a:stretch/>
        </p:blipFill>
        <p:spPr>
          <a:xfrm rot="18629333">
            <a:off x="3876324" y="1390912"/>
            <a:ext cx="790501" cy="85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233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B1E749-31BC-439B-B7F9-7BF6EB0A2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41" y="1670180"/>
            <a:ext cx="9351930" cy="503868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03441" y="2584580"/>
            <a:ext cx="381140" cy="3736483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38362" y="4263704"/>
            <a:ext cx="291830" cy="2034459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DEDF70D-BC9D-4BD8-8ED2-C6E977F8A9BF}"/>
              </a:ext>
            </a:extLst>
          </p:cNvPr>
          <p:cNvSpPr/>
          <p:nvPr/>
        </p:nvSpPr>
        <p:spPr>
          <a:xfrm>
            <a:off x="2872673" y="2571011"/>
            <a:ext cx="291830" cy="3736483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37C2AC-7759-4BDB-8698-7D75966C01BF}"/>
              </a:ext>
            </a:extLst>
          </p:cNvPr>
          <p:cNvSpPr/>
          <p:nvPr/>
        </p:nvSpPr>
        <p:spPr>
          <a:xfrm>
            <a:off x="3805517" y="2584580"/>
            <a:ext cx="291830" cy="3736483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81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F3FE3AF-1A4A-4B7D-8BA0-A13DCF8D7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1" y="1825912"/>
            <a:ext cx="5979760" cy="451579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21CEB-2479-4689-AB03-0B9EFAF22DEC}"/>
              </a:ext>
            </a:extLst>
          </p:cNvPr>
          <p:cNvSpPr txBox="1"/>
          <p:nvPr/>
        </p:nvSpPr>
        <p:spPr>
          <a:xfrm>
            <a:off x="6872439" y="2001846"/>
            <a:ext cx="4224233" cy="2971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 디지털 산업단지가 속한 구들의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대기 오염물질 배출 시설 수가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평균보다 많은 것으로 보아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 산업단지 내 대기오염 배출량이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타지역보다 상당히 높다고 생각됨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5248C-DD42-484B-B072-B6C3B36510E5}"/>
              </a:ext>
            </a:extLst>
          </p:cNvPr>
          <p:cNvSpPr/>
          <p:nvPr/>
        </p:nvSpPr>
        <p:spPr>
          <a:xfrm>
            <a:off x="5157461" y="3713317"/>
            <a:ext cx="957201" cy="2416315"/>
          </a:xfrm>
          <a:prstGeom prst="rect">
            <a:avLst/>
          </a:prstGeom>
          <a:noFill/>
          <a:ln w="28575"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61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047E12-0358-40E3-A29F-626E1CD72B3C}"/>
              </a:ext>
            </a:extLst>
          </p:cNvPr>
          <p:cNvSpPr txBox="1"/>
          <p:nvPr/>
        </p:nvSpPr>
        <p:spPr>
          <a:xfrm>
            <a:off x="6445036" y="2724373"/>
            <a:ext cx="4390946" cy="15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서울시에서 배출되는 대기 오염물질의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30%</a:t>
            </a: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가 산업단지 주변에서 배출됨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44C682-62B7-41B6-899B-091457B2C8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95"/>
          <a:stretch/>
        </p:blipFill>
        <p:spPr>
          <a:xfrm>
            <a:off x="814663" y="1825912"/>
            <a:ext cx="4390947" cy="474550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051AC1A-A257-4713-8954-563827C73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76" t="48037" b="45474"/>
          <a:stretch/>
        </p:blipFill>
        <p:spPr>
          <a:xfrm>
            <a:off x="4870580" y="5029200"/>
            <a:ext cx="1372001" cy="30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70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3B5025-8E8D-432A-B8BA-D3C498EC3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0" y="1524938"/>
            <a:ext cx="10248937" cy="5167692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F85248C-DD42-484B-B072-B6C3B36510E5}"/>
              </a:ext>
            </a:extLst>
          </p:cNvPr>
          <p:cNvSpPr/>
          <p:nvPr/>
        </p:nvSpPr>
        <p:spPr>
          <a:xfrm>
            <a:off x="9212093" y="4154719"/>
            <a:ext cx="711821" cy="225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3B8311C-9BAF-4562-8353-88048C4608B1}"/>
              </a:ext>
            </a:extLst>
          </p:cNvPr>
          <p:cNvSpPr/>
          <p:nvPr/>
        </p:nvSpPr>
        <p:spPr>
          <a:xfrm>
            <a:off x="7120647" y="4154719"/>
            <a:ext cx="350196" cy="22558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53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345171-4A62-4562-B9E1-4C607C729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8" y="1762979"/>
            <a:ext cx="5151405" cy="4756061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D6AAB08-80C1-4C5A-8F97-6378D9903730}"/>
              </a:ext>
            </a:extLst>
          </p:cNvPr>
          <p:cNvSpPr/>
          <p:nvPr/>
        </p:nvSpPr>
        <p:spPr>
          <a:xfrm>
            <a:off x="1371835" y="2192784"/>
            <a:ext cx="1194083" cy="3926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12C31-ACA0-453D-AB05-AD498363BCAD}"/>
              </a:ext>
            </a:extLst>
          </p:cNvPr>
          <p:cNvSpPr txBox="1"/>
          <p:nvPr/>
        </p:nvSpPr>
        <p:spPr>
          <a:xfrm>
            <a:off x="6516139" y="3027752"/>
            <a:ext cx="3903633" cy="1586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구로 산업단지가 속한 구들의 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녹지 수가 평균보다 낮음</a:t>
            </a:r>
            <a:endParaRPr lang="en-US" altLang="ko-KR" sz="20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10000"/>
                  </a:srgbClr>
                </a:outerShdw>
              </a:effectLst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→ 녹지</a:t>
            </a:r>
            <a:r>
              <a:rPr lang="en-US" altLang="ko-KR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공원 조성 필요</a:t>
            </a:r>
          </a:p>
        </p:txBody>
      </p:sp>
    </p:spTree>
    <p:extLst>
      <p:ext uri="{BB962C8B-B14F-4D97-AF65-F5344CB8AC3E}">
        <p14:creationId xmlns:p14="http://schemas.microsoft.com/office/powerpoint/2010/main" val="4126073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F249F72-7B62-4D9C-9A67-BD4D47A93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8" y="1670180"/>
            <a:ext cx="10275279" cy="496388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5CA36-0C41-442A-91D6-BAB1A2A21EEB}"/>
              </a:ext>
            </a:extLst>
          </p:cNvPr>
          <p:cNvGrpSpPr/>
          <p:nvPr/>
        </p:nvGrpSpPr>
        <p:grpSpPr>
          <a:xfrm>
            <a:off x="0" y="35514"/>
            <a:ext cx="4294909" cy="786522"/>
            <a:chOff x="31607" y="600943"/>
            <a:chExt cx="4412771" cy="64437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39D30E7C-B598-467F-A869-220935AD8060}"/>
                </a:ext>
              </a:extLst>
            </p:cNvPr>
            <p:cNvCxnSpPr/>
            <p:nvPr/>
          </p:nvCxnSpPr>
          <p:spPr>
            <a:xfrm>
              <a:off x="31607" y="1176809"/>
              <a:ext cx="4154905" cy="0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28F179E7-8C56-439F-8AC4-40FBDCAD1A37}"/>
                </a:ext>
              </a:extLst>
            </p:cNvPr>
            <p:cNvSpPr txBox="1"/>
            <p:nvPr/>
          </p:nvSpPr>
          <p:spPr>
            <a:xfrm>
              <a:off x="31607" y="600943"/>
              <a:ext cx="4412771" cy="6443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01. </a:t>
              </a:r>
              <a:r>
                <a:rPr lang="ko-KR" altLang="en-US" sz="40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10000"/>
                      </a:srgbClr>
                    </a:outerShdw>
                  </a:effectLst>
                  <a:latin typeface="나눔명조 ExtraBold" panose="02020603020101020101" pitchFamily="18" charset="-127"/>
                  <a:ea typeface="나눔명조 ExtraBold" panose="02020603020101020101" pitchFamily="18" charset="-127"/>
                </a:rPr>
                <a:t>프로젝트 개요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AEB40-EB06-43C0-BE7D-34B0CD4F4462}"/>
              </a:ext>
            </a:extLst>
          </p:cNvPr>
          <p:cNvSpPr txBox="1"/>
          <p:nvPr/>
        </p:nvSpPr>
        <p:spPr>
          <a:xfrm>
            <a:off x="473598" y="1062364"/>
            <a:ext cx="2789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80C535"/>
                </a:solidFill>
                <a:effectLst>
                  <a:outerShdw blurRad="38100" dist="38100" dir="2700000" algn="tl">
                    <a:srgbClr val="000000">
                      <a:alpha val="10000"/>
                    </a:srgbClr>
                  </a:outerShdw>
                </a:effectLst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♣ 분석의 필요성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FBB5F12-254B-498B-A38D-B99B64BB6A85}"/>
              </a:ext>
            </a:extLst>
          </p:cNvPr>
          <p:cNvSpPr/>
          <p:nvPr/>
        </p:nvSpPr>
        <p:spPr>
          <a:xfrm>
            <a:off x="11394006" y="-2221"/>
            <a:ext cx="149806" cy="6857979"/>
          </a:xfrm>
          <a:prstGeom prst="rect">
            <a:avLst/>
          </a:prstGeom>
          <a:solidFill>
            <a:srgbClr val="92D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908267" y="4394718"/>
            <a:ext cx="407123" cy="1629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77F9C9-7A7A-4F7A-A568-DC450706814F}"/>
              </a:ext>
            </a:extLst>
          </p:cNvPr>
          <p:cNvSpPr/>
          <p:nvPr/>
        </p:nvSpPr>
        <p:spPr>
          <a:xfrm>
            <a:off x="4987513" y="3741578"/>
            <a:ext cx="340466" cy="22369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C20A16-553F-4D7D-8B0E-825128215E79}"/>
              </a:ext>
            </a:extLst>
          </p:cNvPr>
          <p:cNvSpPr/>
          <p:nvPr/>
        </p:nvSpPr>
        <p:spPr>
          <a:xfrm>
            <a:off x="8611171" y="4402827"/>
            <a:ext cx="407123" cy="1629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B0A020B-325A-4D53-99AF-476B1269A3B6}"/>
              </a:ext>
            </a:extLst>
          </p:cNvPr>
          <p:cNvSpPr/>
          <p:nvPr/>
        </p:nvSpPr>
        <p:spPr>
          <a:xfrm>
            <a:off x="9719368" y="4402827"/>
            <a:ext cx="407123" cy="16299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47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4799</TotalTime>
  <Words>1686</Words>
  <Application>Microsoft Office PowerPoint</Application>
  <PresentationFormat>와이드스크린</PresentationFormat>
  <Paragraphs>345</Paragraphs>
  <Slides>34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나눔명조 ExtraBold</vt:lpstr>
      <vt:lpstr>Segoe UI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voyager</dc:creator>
  <cp:lastModifiedBy>Windows User</cp:lastModifiedBy>
  <cp:revision>238</cp:revision>
  <dcterms:created xsi:type="dcterms:W3CDTF">2017-12-08T06:06:09Z</dcterms:created>
  <dcterms:modified xsi:type="dcterms:W3CDTF">2018-10-26T08:06:13Z</dcterms:modified>
</cp:coreProperties>
</file>